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1" r:id="rId1"/>
  </p:sldMasterIdLst>
  <p:notesMasterIdLst>
    <p:notesMasterId r:id="rId88"/>
  </p:notesMasterIdLst>
  <p:handoutMasterIdLst>
    <p:handoutMasterId r:id="rId89"/>
  </p:handoutMasterIdLst>
  <p:sldIdLst>
    <p:sldId id="256" r:id="rId2"/>
    <p:sldId id="344" r:id="rId3"/>
    <p:sldId id="258" r:id="rId4"/>
    <p:sldId id="36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339" r:id="rId14"/>
    <p:sldId id="271" r:id="rId15"/>
    <p:sldId id="268" r:id="rId16"/>
    <p:sldId id="269" r:id="rId17"/>
    <p:sldId id="270" r:id="rId18"/>
    <p:sldId id="276" r:id="rId19"/>
    <p:sldId id="277" r:id="rId20"/>
    <p:sldId id="278" r:id="rId21"/>
    <p:sldId id="345" r:id="rId22"/>
    <p:sldId id="279" r:id="rId23"/>
    <p:sldId id="280" r:id="rId24"/>
    <p:sldId id="356" r:id="rId25"/>
    <p:sldId id="281" r:id="rId26"/>
    <p:sldId id="340" r:id="rId27"/>
    <p:sldId id="283" r:id="rId28"/>
    <p:sldId id="346" r:id="rId29"/>
    <p:sldId id="285" r:id="rId30"/>
    <p:sldId id="286" r:id="rId31"/>
    <p:sldId id="287" r:id="rId32"/>
    <p:sldId id="289" r:id="rId33"/>
    <p:sldId id="290" r:id="rId34"/>
    <p:sldId id="291" r:id="rId35"/>
    <p:sldId id="347" r:id="rId36"/>
    <p:sldId id="348" r:id="rId37"/>
    <p:sldId id="349" r:id="rId38"/>
    <p:sldId id="350" r:id="rId39"/>
    <p:sldId id="351" r:id="rId40"/>
    <p:sldId id="292" r:id="rId41"/>
    <p:sldId id="293" r:id="rId42"/>
    <p:sldId id="354" r:id="rId43"/>
    <p:sldId id="294" r:id="rId44"/>
    <p:sldId id="352" r:id="rId45"/>
    <p:sldId id="353" r:id="rId46"/>
    <p:sldId id="357" r:id="rId47"/>
    <p:sldId id="295" r:id="rId48"/>
    <p:sldId id="296" r:id="rId49"/>
    <p:sldId id="341" r:id="rId50"/>
    <p:sldId id="305" r:id="rId51"/>
    <p:sldId id="306" r:id="rId52"/>
    <p:sldId id="307" r:id="rId53"/>
    <p:sldId id="308" r:id="rId54"/>
    <p:sldId id="309" r:id="rId55"/>
    <p:sldId id="310" r:id="rId56"/>
    <p:sldId id="358" r:id="rId57"/>
    <p:sldId id="312" r:id="rId58"/>
    <p:sldId id="313" r:id="rId59"/>
    <p:sldId id="314" r:id="rId60"/>
    <p:sldId id="315" r:id="rId61"/>
    <p:sldId id="359" r:id="rId62"/>
    <p:sldId id="361" r:id="rId63"/>
    <p:sldId id="316" r:id="rId64"/>
    <p:sldId id="317" r:id="rId65"/>
    <p:sldId id="318" r:id="rId66"/>
    <p:sldId id="342" r:id="rId67"/>
    <p:sldId id="320" r:id="rId68"/>
    <p:sldId id="321" r:id="rId69"/>
    <p:sldId id="322" r:id="rId70"/>
    <p:sldId id="323" r:id="rId71"/>
    <p:sldId id="324" r:id="rId72"/>
    <p:sldId id="325" r:id="rId73"/>
    <p:sldId id="343" r:id="rId74"/>
    <p:sldId id="327" r:id="rId75"/>
    <p:sldId id="328" r:id="rId76"/>
    <p:sldId id="329" r:id="rId77"/>
    <p:sldId id="330" r:id="rId78"/>
    <p:sldId id="331" r:id="rId79"/>
    <p:sldId id="355" r:id="rId80"/>
    <p:sldId id="335" r:id="rId81"/>
    <p:sldId id="332" r:id="rId82"/>
    <p:sldId id="333" r:id="rId83"/>
    <p:sldId id="334" r:id="rId84"/>
    <p:sldId id="336" r:id="rId85"/>
    <p:sldId id="337" r:id="rId86"/>
    <p:sldId id="338" r:id="rId87"/>
  </p:sldIdLst>
  <p:sldSz cx="9144000" cy="6858000" type="letter"/>
  <p:notesSz cx="6908800" cy="9410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3600" kern="1200">
        <a:solidFill>
          <a:srgbClr val="CF0E30"/>
        </a:solidFill>
        <a:latin typeface="Helvetica Neue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4405C"/>
    <a:srgbClr val="FFFF00"/>
    <a:srgbClr val="D6AF57"/>
    <a:srgbClr val="247EB8"/>
    <a:srgbClr val="446CB4"/>
    <a:srgbClr val="95A5A6"/>
    <a:srgbClr val="45E3FA"/>
    <a:srgbClr val="CF0E30"/>
    <a:srgbClr val="FD8232"/>
    <a:srgbClr val="33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654"/>
    <p:restoredTop sz="86809"/>
  </p:normalViewPr>
  <p:slideViewPr>
    <p:cSldViewPr snapToGrid="0">
      <p:cViewPr varScale="1">
        <p:scale>
          <a:sx n="136" d="100"/>
          <a:sy n="136" d="100"/>
        </p:scale>
        <p:origin x="200" y="1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27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Relationship Id="rId94" Type="http://schemas.microsoft.com/office/2015/10/relationships/revisionInfo" Target="revisionInfo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notesMaster" Target="notesMasters/notesMaster1.xml"/><Relationship Id="rId8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t" anchorCtr="0" compatLnSpc="1">
            <a:prstTxWarp prst="textNoShape">
              <a:avLst/>
            </a:prstTxWarp>
          </a:bodyPr>
          <a:lstStyle>
            <a:lvl1pPr defTabSz="928688">
              <a:defRPr sz="1000" i="1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Helvetica Neue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6363" y="0"/>
            <a:ext cx="29924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t" anchorCtr="0" compatLnSpc="1">
            <a:prstTxWarp prst="textNoShape">
              <a:avLst/>
            </a:prstTxWarp>
          </a:bodyPr>
          <a:lstStyle>
            <a:lvl1pPr algn="r" defTabSz="928688">
              <a:defRPr sz="1000" i="1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Helvetica Neue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40800"/>
            <a:ext cx="29924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b" anchorCtr="0" compatLnSpc="1">
            <a:prstTxWarp prst="textNoShape">
              <a:avLst/>
            </a:prstTxWarp>
          </a:bodyPr>
          <a:lstStyle>
            <a:lvl1pPr defTabSz="928688">
              <a:defRPr sz="1000" i="1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Helvetica Neue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6363" y="8940800"/>
            <a:ext cx="29924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b" anchorCtr="0" compatLnSpc="1">
            <a:prstTxWarp prst="textNoShape">
              <a:avLst/>
            </a:prstTxWarp>
          </a:bodyPr>
          <a:lstStyle>
            <a:lvl1pPr algn="r" defTabSz="928688">
              <a:defRPr sz="1000" i="1" smtClean="0"/>
            </a:lvl1pPr>
          </a:lstStyle>
          <a:p>
            <a:pPr>
              <a:defRPr/>
            </a:pPr>
            <a:fld id="{C0DE0504-414D-0B4B-9393-4AE5CA231FD6}" type="slidenum">
              <a:rPr lang="en-US">
                <a:latin typeface="Helvetica Neue"/>
              </a:rPr>
              <a:pPr>
                <a:defRPr/>
              </a:pPr>
              <a:t>‹#›</a:t>
            </a:fld>
            <a:endParaRPr lang="en-US" dirty="0"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33098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t" anchorCtr="0" compatLnSpc="1">
            <a:prstTxWarp prst="textNoShape">
              <a:avLst/>
            </a:prstTxWarp>
          </a:bodyPr>
          <a:lstStyle>
            <a:lvl1pPr defTabSz="928688">
              <a:defRPr sz="1000" i="1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6363" y="0"/>
            <a:ext cx="29924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t" anchorCtr="0" compatLnSpc="1">
            <a:prstTxWarp prst="textNoShape">
              <a:avLst/>
            </a:prstTxWarp>
          </a:bodyPr>
          <a:lstStyle>
            <a:lvl1pPr algn="r" defTabSz="928688">
              <a:defRPr sz="1000" i="1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40800"/>
            <a:ext cx="29924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b" anchorCtr="0" compatLnSpc="1">
            <a:prstTxWarp prst="textNoShape">
              <a:avLst/>
            </a:prstTxWarp>
          </a:bodyPr>
          <a:lstStyle>
            <a:lvl1pPr defTabSz="928688">
              <a:defRPr sz="1000" i="1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6363" y="8940800"/>
            <a:ext cx="29924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1" tIns="0" rIns="19351" bIns="0" numCol="1" anchor="b" anchorCtr="0" compatLnSpc="1">
            <a:prstTxWarp prst="textNoShape">
              <a:avLst/>
            </a:prstTxWarp>
          </a:bodyPr>
          <a:lstStyle>
            <a:lvl1pPr algn="r" defTabSz="928688">
              <a:defRPr sz="1000" i="1" smtClean="0">
                <a:solidFill>
                  <a:schemeClr val="tx1"/>
                </a:solidFill>
                <a:latin typeface="Helvetica Neue"/>
              </a:defRPr>
            </a:lvl1pPr>
          </a:lstStyle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470400"/>
            <a:ext cx="5064125" cy="4233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27" tIns="46764" rIns="93527" bIns="467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notes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6391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0138" y="704850"/>
            <a:ext cx="4710112" cy="35321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30519095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5200"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1pPr>
            <a:lvl2pPr marL="742950" indent="-285750" defTabSz="965200"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2pPr>
            <a:lvl3pPr marL="1143000" indent="-228600" defTabSz="965200"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3pPr>
            <a:lvl4pPr marL="1600200" indent="-228600" defTabSz="965200"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4pPr>
            <a:lvl5pPr marL="2057400" indent="-228600" defTabSz="965200"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5pPr>
            <a:lvl6pPr marL="25146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6pPr>
            <a:lvl7pPr marL="29718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7pPr>
            <a:lvl8pPr marL="34290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8pPr>
            <a:lvl9pPr marL="38862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CF0E30"/>
                </a:solidFill>
                <a:latin typeface="Book Antiqua" charset="0"/>
                <a:ea typeface="Osaka" charset="-128"/>
              </a:defRPr>
            </a:lvl9pPr>
          </a:lstStyle>
          <a:p>
            <a:fld id="{224305B6-CF60-844B-A029-5CD3ABCFE7E0}" type="slidenum">
              <a:rPr lang="en-US" altLang="en-US" sz="1300"/>
              <a:pPr/>
              <a:t>1</a:t>
            </a:fld>
            <a:endParaRPr lang="en-US" altLang="en-US" sz="1300"/>
          </a:p>
        </p:txBody>
      </p:sp>
    </p:spTree>
    <p:extLst>
      <p:ext uri="{BB962C8B-B14F-4D97-AF65-F5344CB8AC3E}">
        <p14:creationId xmlns:p14="http://schemas.microsoft.com/office/powerpoint/2010/main" val="351966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74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76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53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683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905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08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81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3201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6112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17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8794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42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5736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316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649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4018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179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200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4214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95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959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2389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42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0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8973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4012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270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42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76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10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9896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00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3877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514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390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8626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9014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359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4345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3864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054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5584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94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1744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95737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57958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4165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46029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2848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47902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232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78605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8703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226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3213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355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27306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86998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982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51078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89104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5066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56197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7509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85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51171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24387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28110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2071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9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7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CBDC78-7E38-40A1-BA4E-B0A1F110EDA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031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skitched-3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3911600"/>
            <a:ext cx="3132137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915566"/>
            <a:ext cx="7620000" cy="1143000"/>
          </a:xfrm>
        </p:spPr>
        <p:txBody>
          <a:bodyPr/>
          <a:lstStyle>
            <a:lvl1pPr algn="l"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064000"/>
            <a:ext cx="4572000" cy="1397000"/>
          </a:xfrm>
        </p:spPr>
        <p:txBody>
          <a:bodyPr anchor="b" anchorCtr="0"/>
          <a:lstStyle>
            <a:lvl1pPr marL="0" indent="0" algn="r">
              <a:buFontTx/>
              <a:buNone/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fld id="{59B8027A-901F-8D4B-BEEB-5E526ED1FF3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5" descr="skitched-3-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3911600"/>
            <a:ext cx="3132137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505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2EF0D7-8F6A-F444-8D54-DBEB129520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4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0"/>
            <a:ext cx="1943100" cy="6553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0"/>
            <a:ext cx="5676900" cy="6553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29E81A-DF76-B24F-BDEF-FC980135A7F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49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0"/>
            <a:ext cx="716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4478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447800"/>
            <a:ext cx="3810000" cy="5105400"/>
          </a:xfrm>
        </p:spPr>
        <p:txBody>
          <a:bodyPr/>
          <a:lstStyle/>
          <a:p>
            <a:pPr lvl="0"/>
            <a:r>
              <a:rPr lang="en-US" noProof="0"/>
              <a:t>Click icon to add clip art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527B3C-CC12-9E42-A89A-C8F69554E80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831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0"/>
            <a:ext cx="716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447800"/>
            <a:ext cx="7772400" cy="51054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40864CC-0E0C-1D4B-8CF4-A93DC4F7C992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431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84267-D271-3C43-A608-FB4A870ECEE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5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122405-2E08-4242-8FD0-A2A778523DA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036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5EDD31-F2F6-5042-B286-B8710D0FDD9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0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A965FB-FFF8-BC45-B748-FC3BC7DBDDB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37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116741-C967-C146-8EB6-8155210A4CF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55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853C55-16AE-2F46-B7EB-EE6C9FC1DF7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60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BBA64B-8095-9341-B303-1CD0FB52178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0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F54B56-9263-5646-802E-F6763A76E2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4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7867" y="0"/>
            <a:ext cx="7770333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5105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059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tx1"/>
                </a:solidFill>
                <a:latin typeface="Helvetica Neue"/>
              </a:defRPr>
            </a:lvl1pPr>
          </a:lstStyle>
          <a:p>
            <a:pPr>
              <a:defRPr/>
            </a:pPr>
            <a:fld id="{44798169-6469-8046-85CA-7AC08D25D65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29" name="Picture 9" descr="skitched-3-4-1.jp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887" y="310093"/>
            <a:ext cx="1014413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i="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  <a:cs typeface="Osaka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  <a:cs typeface="Osaka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  <a:cs typeface="Osaka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  <a:cs typeface="Osaka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Helvetica Neue" pitchFamily="1" charset="0"/>
          <a:ea typeface="Osaka" pitchFamily="1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484848"/>
          </a:solidFill>
          <a:latin typeface="Helvetica Neue" charset="0"/>
          <a:ea typeface="Helvetica Neue" charset="0"/>
          <a:cs typeface="Helvetica Neue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484848"/>
          </a:solidFill>
          <a:latin typeface="Helvetica Neue" charset="0"/>
          <a:ea typeface="Helvetica Neue" charset="0"/>
          <a:cs typeface="Helvetica Neue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484848"/>
          </a:solidFill>
          <a:latin typeface="Helvetica Neue" charset="0"/>
          <a:ea typeface="Helvetica Neue" charset="0"/>
          <a:cs typeface="Helvetica Neue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84848"/>
          </a:solidFill>
          <a:latin typeface="Helvetica Neue" charset="0"/>
          <a:ea typeface="Helvetica Neue" charset="0"/>
          <a:cs typeface="Helvetica Neue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484848"/>
          </a:solidFill>
          <a:latin typeface="Helvetica Neue" charset="0"/>
          <a:ea typeface="Helvetica Neue" charset="0"/>
          <a:cs typeface="Helvetica Neue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484848"/>
                </a:solidFill>
                <a:latin typeface="Helvetica Neue" charset="0"/>
                <a:ea typeface="Osaka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484848"/>
                </a:solidFill>
                <a:latin typeface="Helvetica Neue" charset="0"/>
                <a:ea typeface="Osaka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484848"/>
                </a:solidFill>
                <a:latin typeface="Helvetica Neue" charset="0"/>
                <a:ea typeface="Osaka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200">
              <a:solidFill>
                <a:srgbClr val="CF0E30"/>
              </a:solidFill>
              <a:latin typeface="Book Antiqua" charset="0"/>
            </a:endParaRPr>
          </a:p>
        </p:txBody>
      </p:sp>
      <p:sp>
        <p:nvSpPr>
          <p:cNvPr id="16386" name="Rectangle 3"/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484848"/>
                </a:solidFill>
                <a:latin typeface="Helvetica Neue" charset="0"/>
                <a:ea typeface="Osaka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484848"/>
                </a:solidFill>
                <a:latin typeface="Helvetica Neue" charset="0"/>
                <a:ea typeface="Osaka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484848"/>
                </a:solidFill>
                <a:latin typeface="Helvetica Neue" charset="0"/>
                <a:ea typeface="Osaka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Osaka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200">
              <a:solidFill>
                <a:srgbClr val="CF0E30"/>
              </a:solidFill>
              <a:latin typeface="Book Antiqua" charset="0"/>
            </a:endParaRPr>
          </a:p>
        </p:txBody>
      </p:sp>
      <p:sp>
        <p:nvSpPr>
          <p:cNvPr id="16387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1916113"/>
            <a:ext cx="5257800" cy="114300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latin typeface="Helvetica Neue Light" charset="0"/>
              </a:rPr>
              <a:t>Transactions &amp;</a:t>
            </a:r>
            <a:br>
              <a:rPr lang="en-US" altLang="en-US" dirty="0" smtClean="0">
                <a:latin typeface="Helvetica Neue Light" charset="0"/>
              </a:rPr>
            </a:br>
            <a:r>
              <a:rPr lang="en-US" altLang="en-US" dirty="0" smtClean="0">
                <a:latin typeface="Helvetica Neue Light" charset="0"/>
              </a:rPr>
              <a:t>Concurrency Control</a:t>
            </a:r>
            <a:endParaRPr lang="en-US" altLang="en-US" dirty="0">
              <a:latin typeface="Helvetica Neue Light" charset="0"/>
            </a:endParaRPr>
          </a:p>
        </p:txBody>
      </p:sp>
      <p:sp>
        <p:nvSpPr>
          <p:cNvPr id="16388" name="Subtitle 3"/>
          <p:cNvSpPr>
            <a:spLocks noGrp="1"/>
          </p:cNvSpPr>
          <p:nvPr>
            <p:ph type="subTitle" idx="1"/>
          </p:nvPr>
        </p:nvSpPr>
        <p:spPr>
          <a:xfrm>
            <a:off x="838200" y="2420144"/>
            <a:ext cx="4572000" cy="139700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latin typeface="Helvetica Neue" charset="0"/>
              </a:rPr>
              <a:t>R&amp;G </a:t>
            </a:r>
            <a:r>
              <a:rPr lang="en-US" altLang="en-US" dirty="0" smtClean="0">
                <a:latin typeface="Helvetica Neue" charset="0"/>
              </a:rPr>
              <a:t>16/17</a:t>
            </a:r>
            <a:endParaRPr lang="en-US" altLang="en-US" dirty="0">
              <a:latin typeface="Helvetica Neue" charset="0"/>
            </a:endParaRPr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457200" y="4648200"/>
            <a:ext cx="5120640" cy="1323439"/>
          </a:xfrm>
          <a:prstGeom prst="rect">
            <a:avLst/>
          </a:prstGeom>
          <a:noFill/>
          <a:ln w="12700">
            <a:solidFill>
              <a:srgbClr val="9933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000" dirty="0">
                <a:latin typeface="+mn-lt"/>
              </a:rPr>
              <a:t>There are three side effects of acid. Enhanced long term memory, decreased short term memory, </a:t>
            </a:r>
            <a:r>
              <a:rPr lang="en-US" sz="2000" dirty="0" smtClean="0">
                <a:latin typeface="+mn-lt"/>
              </a:rPr>
              <a:t>and </a:t>
            </a:r>
            <a:r>
              <a:rPr lang="en-US" sz="2000" dirty="0">
                <a:latin typeface="+mn-lt"/>
              </a:rPr>
              <a:t>I forget the third.</a:t>
            </a:r>
          </a:p>
          <a:p>
            <a:r>
              <a:rPr lang="en-US" sz="2000" dirty="0">
                <a:latin typeface="+mn-lt"/>
              </a:rPr>
              <a:t>		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- Timothy Leary</a:t>
            </a:r>
          </a:p>
        </p:txBody>
      </p:sp>
    </p:spTree>
    <p:extLst>
      <p:ext uri="{BB962C8B-B14F-4D97-AF65-F5344CB8AC3E}">
        <p14:creationId xmlns:p14="http://schemas.microsoft.com/office/powerpoint/2010/main" val="18092890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Different Types of Problems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1798413"/>
            <a:ext cx="4038600" cy="2554545"/>
          </a:xfrm>
          <a:prstGeom prst="rect">
            <a:avLst/>
          </a:prstGeom>
          <a:solidFill>
            <a:schemeClr val="accent4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INSERT INTO </a:t>
            </a:r>
            <a:r>
              <a:rPr lang="en-US" sz="2000" dirty="0" err="1" smtClean="0">
                <a:solidFill>
                  <a:schemeClr val="tx2"/>
                </a:solidFill>
              </a:rPr>
              <a:t>DollarProducts</a:t>
            </a:r>
            <a:r>
              <a:rPr lang="en-US" sz="2000" dirty="0" smtClean="0">
                <a:solidFill>
                  <a:schemeClr val="tx2"/>
                </a:solidFill>
              </a:rPr>
              <a:t>(name, price)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SELECT </a:t>
            </a:r>
            <a:r>
              <a:rPr lang="en-US" sz="2000" dirty="0" err="1" smtClean="0">
                <a:solidFill>
                  <a:schemeClr val="tx2"/>
                </a:solidFill>
              </a:rPr>
              <a:t>pname</a:t>
            </a:r>
            <a:r>
              <a:rPr lang="en-US" sz="2000" dirty="0" smtClean="0">
                <a:solidFill>
                  <a:schemeClr val="tx2"/>
                </a:solidFill>
              </a:rPr>
              <a:t>, price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FROM Product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WHERE price &lt;= 0.99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 smtClean="0">
                <a:solidFill>
                  <a:schemeClr val="tx2"/>
                </a:solidFill>
              </a:rPr>
              <a:t>DELETE Product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WHERE price &lt;= 0.99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48200" y="1798412"/>
            <a:ext cx="3657600" cy="224676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SELECT count(*)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FROM Product</a:t>
            </a:r>
          </a:p>
          <a:p>
            <a:endParaRPr lang="en-US" sz="2000" dirty="0" smtClean="0">
              <a:solidFill>
                <a:schemeClr val="tx2"/>
              </a:solidFill>
            </a:endParaRPr>
          </a:p>
          <a:p>
            <a:endParaRPr lang="en-US" sz="2000" dirty="0">
              <a:solidFill>
                <a:schemeClr val="tx2"/>
              </a:solidFill>
            </a:endParaRP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 smtClean="0">
                <a:solidFill>
                  <a:schemeClr val="tx2"/>
                </a:solidFill>
              </a:rPr>
              <a:t>SELECT count(*)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FROM </a:t>
            </a:r>
            <a:r>
              <a:rPr lang="en-US" sz="2000" dirty="0" err="1" smtClean="0">
                <a:solidFill>
                  <a:schemeClr val="tx2"/>
                </a:solidFill>
              </a:rPr>
              <a:t>DollarProducts</a:t>
            </a:r>
            <a:endParaRPr lang="en-US" sz="2000" dirty="0" smtClean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06602" y="1321283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1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19800" y="1336672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2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6163" y="4572000"/>
            <a:ext cx="3051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What could go wrong?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89190" y="5638800"/>
            <a:ext cx="2965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Inconsistent Reads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51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5" grpId="0"/>
      <p:bldP spid="15" grpId="0"/>
      <p:bldP spid="6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Different Types of Problems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1798413"/>
            <a:ext cx="3886200" cy="1015663"/>
          </a:xfrm>
          <a:prstGeom prst="rect">
            <a:avLst/>
          </a:prstGeom>
          <a:solidFill>
            <a:schemeClr val="accent4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UPDATE Product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SET Price = Price – 10.99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WHERE </a:t>
            </a:r>
            <a:r>
              <a:rPr lang="en-US" sz="2000" dirty="0" err="1" smtClean="0">
                <a:solidFill>
                  <a:schemeClr val="tx2"/>
                </a:solidFill>
              </a:rPr>
              <a:t>pname</a:t>
            </a:r>
            <a:r>
              <a:rPr lang="en-US" sz="2000" dirty="0" smtClean="0">
                <a:solidFill>
                  <a:schemeClr val="tx2"/>
                </a:solidFill>
              </a:rPr>
              <a:t> = “</a:t>
            </a:r>
            <a:r>
              <a:rPr lang="en-US" sz="2000" dirty="0" err="1" smtClean="0">
                <a:solidFill>
                  <a:schemeClr val="tx2"/>
                </a:solidFill>
              </a:rPr>
              <a:t>CoolToy</a:t>
            </a:r>
            <a:r>
              <a:rPr lang="en-US" sz="2000" dirty="0" smtClean="0">
                <a:solidFill>
                  <a:schemeClr val="tx2"/>
                </a:solidFill>
              </a:rPr>
              <a:t>”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48200" y="1798412"/>
            <a:ext cx="3657600" cy="1015663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UPDATE Product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SET Price = Price*0.6</a:t>
            </a:r>
          </a:p>
          <a:p>
            <a:r>
              <a:rPr lang="en-US" sz="2000" dirty="0" smtClean="0">
                <a:solidFill>
                  <a:schemeClr val="tx2"/>
                </a:solidFill>
              </a:rPr>
              <a:t>WHERE </a:t>
            </a:r>
            <a:r>
              <a:rPr lang="en-US" sz="2000" dirty="0" err="1" smtClean="0">
                <a:solidFill>
                  <a:schemeClr val="tx2"/>
                </a:solidFill>
              </a:rPr>
              <a:t>pname</a:t>
            </a:r>
            <a:r>
              <a:rPr lang="en-US" sz="2000" dirty="0" smtClean="0">
                <a:solidFill>
                  <a:schemeClr val="tx2"/>
                </a:solidFill>
              </a:rPr>
              <a:t> = “</a:t>
            </a:r>
            <a:r>
              <a:rPr lang="en-US" sz="2000" dirty="0" err="1" smtClean="0">
                <a:solidFill>
                  <a:schemeClr val="tx2"/>
                </a:solidFill>
              </a:rPr>
              <a:t>CoolToy</a:t>
            </a:r>
            <a:r>
              <a:rPr lang="en-US" sz="2000" dirty="0" smtClean="0">
                <a:solidFill>
                  <a:schemeClr val="tx2"/>
                </a:solidFill>
              </a:rPr>
              <a:t>”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06602" y="1321283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1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19800" y="1336672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2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6163" y="4572000"/>
            <a:ext cx="3051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What could go wrong?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86922" y="5622527"/>
            <a:ext cx="19701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rgbClr val="FF0000"/>
                </a:solidFill>
              </a:rPr>
              <a:t>Lost Update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98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5" grpId="0"/>
      <p:bldP spid="15" grpId="0"/>
      <p:bldP spid="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Different Types of Problems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1798413"/>
            <a:ext cx="3886200" cy="923330"/>
          </a:xfrm>
          <a:prstGeom prst="rect">
            <a:avLst/>
          </a:prstGeom>
          <a:solidFill>
            <a:schemeClr val="accent4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2"/>
                </a:solidFill>
              </a:rPr>
              <a:t>UPDATE Account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SET amount = 1000000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WHERE number = “my-account”</a:t>
            </a: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48200" y="1798412"/>
            <a:ext cx="3657600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2"/>
                </a:solidFill>
              </a:rPr>
              <a:t>SELECT amount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FROM Account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WHERE number = “my-account”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06602" y="1321283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1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19800" y="1336672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User 2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6163" y="4572000"/>
            <a:ext cx="3051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What could go wrong?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86922" y="5622527"/>
            <a:ext cx="1894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Dirty Reads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3" name="Oval Callout 2"/>
          <p:cNvSpPr/>
          <p:nvPr/>
        </p:nvSpPr>
        <p:spPr>
          <a:xfrm>
            <a:off x="469232" y="3200400"/>
            <a:ext cx="1803398" cy="762000"/>
          </a:xfrm>
          <a:prstGeom prst="wedgeEllipseCallout">
            <a:avLst>
              <a:gd name="adj1" fmla="val 45216"/>
              <a:gd name="adj2" fmla="val -111974"/>
            </a:avLst>
          </a:prstGeom>
          <a:solidFill>
            <a:schemeClr val="accent4">
              <a:lumMod val="25000"/>
              <a:lumOff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14405C"/>
                </a:solidFill>
              </a:rPr>
              <a:t>Aborted by the system</a:t>
            </a:r>
            <a:endParaRPr lang="en-US" sz="1600" dirty="0">
              <a:solidFill>
                <a:srgbClr val="1440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5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12" grpId="0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03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Transactions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199" y="1336672"/>
            <a:ext cx="8319155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Major component of database systems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Critical for most applications; arguably more so than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SQL</a:t>
            </a:r>
          </a:p>
          <a:p>
            <a:endParaRPr lang="en-US" sz="20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Turing Awards to database researchers: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Charles Bachman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1973 for pioneering early DBMS, including IDS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Edgar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Codd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1981 for inventing relational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DBs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rgbClr val="C00000"/>
                </a:solidFill>
                <a:ea typeface="Lucida Console" charset="0"/>
                <a:cs typeface="Lucida Console" charset="0"/>
              </a:rPr>
              <a:t>Jim Gray 1998 for inventing </a:t>
            </a:r>
            <a:r>
              <a:rPr lang="en-US" sz="2000" dirty="0" smtClean="0">
                <a:solidFill>
                  <a:srgbClr val="C00000"/>
                </a:solidFill>
                <a:ea typeface="Lucida Console" charset="0"/>
                <a:cs typeface="Lucida Console" charset="0"/>
              </a:rPr>
              <a:t>transaction processing</a:t>
            </a:r>
          </a:p>
          <a:p>
            <a:pPr lvl="1"/>
            <a:r>
              <a:rPr lang="en-US" sz="2000" dirty="0" smtClean="0">
                <a:solidFill>
                  <a:srgbClr val="14405C"/>
                </a:solidFill>
                <a:ea typeface="Lucida Console" charset="0"/>
                <a:cs typeface="Lucida Console" charset="0"/>
              </a:rPr>
              <a:t>Michael </a:t>
            </a:r>
            <a:r>
              <a:rPr lang="en-US" sz="2000" dirty="0" err="1" smtClean="0">
                <a:solidFill>
                  <a:srgbClr val="14405C"/>
                </a:solidFill>
                <a:ea typeface="Lucida Console" charset="0"/>
                <a:cs typeface="Lucida Console" charset="0"/>
              </a:rPr>
              <a:t>Stonebraker</a:t>
            </a:r>
            <a:r>
              <a:rPr lang="en-US" sz="2000" dirty="0" smtClean="0">
                <a:solidFill>
                  <a:srgbClr val="14405C"/>
                </a:solidFill>
                <a:ea typeface="Lucida Console" charset="0"/>
                <a:cs typeface="Lucida Console" charset="0"/>
              </a:rPr>
              <a:t> 2015 for pioneering relational DBMSs, including Ingres and Postgres</a:t>
            </a:r>
            <a:endParaRPr lang="en-US" sz="2000" dirty="0" smtClean="0">
              <a:solidFill>
                <a:srgbClr val="14405C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3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What is a Transaction?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Collection of operations that form a single logical unit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sequence of many actions considered to be one atomic unit of work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Application View (SQL View):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b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egin transaction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Set of SQL statements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e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nd transaction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Examples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Transfer money between accounts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Book a flight, a hotel and a car together on Expedia</a:t>
            </a:r>
          </a:p>
        </p:txBody>
      </p:sp>
    </p:spTree>
    <p:extLst>
      <p:ext uri="{BB962C8B-B14F-4D97-AF65-F5344CB8AC3E}">
        <p14:creationId xmlns:p14="http://schemas.microsoft.com/office/powerpoint/2010/main" val="48296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Our Transaction Model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 (“</a:t>
            </a:r>
            <a:r>
              <a:rPr lang="en-US" sz="2400" b="1" dirty="0" err="1">
                <a:solidFill>
                  <a:schemeClr val="tx2"/>
                </a:solidFill>
                <a:ea typeface="Lucida Console" charset="0"/>
                <a:cs typeface="Lucida Console" charset="0"/>
              </a:rPr>
              <a:t>X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act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”):</a:t>
            </a:r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DBMS’s abstract view of an application program (or activity)</a:t>
            </a:r>
          </a:p>
          <a:p>
            <a:pPr lvl="2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sequence of reads and writes of database objects</a:t>
            </a:r>
          </a:p>
          <a:p>
            <a:pPr lvl="2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Batch of work that must </a:t>
            </a:r>
            <a:r>
              <a:rPr lang="en-US" sz="18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commit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or </a:t>
            </a:r>
            <a:r>
              <a:rPr lang="en-US" sz="18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abort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as an atomic unit</a:t>
            </a:r>
          </a:p>
          <a:p>
            <a:r>
              <a:rPr lang="en-US" sz="22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Manager 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controls execution of transactions</a:t>
            </a:r>
          </a:p>
          <a:p>
            <a:r>
              <a:rPr lang="en-US" sz="2200" b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P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rogram logic is invisible to DBMS!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Arbitrary computation possible on data fetched from the DB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DBMS only see data read/written from/to the DB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(Note: modern systems have started rethinking this assumption, but we’ll stick with it here)</a:t>
            </a:r>
          </a:p>
        </p:txBody>
      </p:sp>
    </p:spTree>
    <p:extLst>
      <p:ext uri="{BB962C8B-B14F-4D97-AF65-F5344CB8AC3E}">
        <p14:creationId xmlns:p14="http://schemas.microsoft.com/office/powerpoint/2010/main" val="214263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Transaction 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50641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 to transfer $100 from account R to account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65960" y="2591463"/>
            <a:ext cx="2880360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 transaction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 = R – 100 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 = S + 100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end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</a:t>
            </a:r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07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-48399"/>
            <a:ext cx="8229600" cy="1077218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Desirable Properties of a Transaction (continued)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295400"/>
            <a:ext cx="7939770" cy="55626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Isolation Property (Concurrency): think, no race conditions</a:t>
            </a:r>
          </a:p>
          <a:p>
            <a:pPr lvl="1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another transaction T2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accesses R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and S between steps 4 and 5 of T1, it will see a lower value for R+S. </a:t>
            </a:r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Why?</a:t>
            </a: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Isolation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can be achieved easily by running one transaction at a time (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serially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)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However,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 execution it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 not desirable (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why?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89718" y="2375473"/>
            <a:ext cx="2880360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 transaction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 = R – 100 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write(R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)</a:t>
            </a:r>
          </a:p>
          <a:p>
            <a:pPr marL="407988" lvl="2" indent="-407988">
              <a:buFont typeface="+mj-lt"/>
              <a:buAutoNum type="arabicPeriod"/>
            </a:pPr>
            <a:endParaRPr lang="en-US" sz="16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marL="407988" lvl="2" indent="-407988">
              <a:buFont typeface="+mj-lt"/>
              <a:buAutoNum type="arabicPeriod"/>
            </a:pPr>
            <a:endParaRPr lang="en-US" sz="16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marL="407988" lvl="2" indent="-407988">
              <a:buFont typeface="+mj-lt"/>
              <a:buAutoNum type="arabicPeriod"/>
            </a:pPr>
            <a:endParaRPr lang="en-US" sz="16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marL="407988" lvl="2" indent="-407988">
              <a:buFont typeface="+mj-lt"/>
              <a:buAutoNum type="arabicPeriod"/>
            </a:pPr>
            <a:endParaRPr lang="en-US" sz="16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 = S + 100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end 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</a:t>
            </a:r>
            <a:endParaRPr lang="en-US" sz="16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4960" y="3269998"/>
            <a:ext cx="2880360" cy="107721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 transaction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print(R+S</a:t>
            </a:r>
            <a:r>
              <a:rPr lang="en-US" sz="16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end transaction</a:t>
            </a:r>
            <a:endParaRPr lang="en-US" sz="16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2375473"/>
            <a:ext cx="532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T1</a:t>
            </a:r>
            <a:endParaRPr lang="en-US" sz="2400" dirty="0">
              <a:solidFill>
                <a:schemeClr val="tx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62442" y="3206469"/>
            <a:ext cx="532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T2</a:t>
            </a:r>
            <a:endParaRPr lang="en-US" sz="2400" dirty="0">
              <a:solidFill>
                <a:schemeClr val="tx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5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ACID Guarantee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A </a:t>
            </a:r>
            <a:r>
              <a:rPr lang="en-US" sz="2400" b="1" dirty="0" err="1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tomicity</a:t>
            </a:r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: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All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actions in the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happen, or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none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happen.</a:t>
            </a:r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C </a:t>
            </a:r>
            <a:r>
              <a:rPr lang="en-US" sz="2400" b="1" dirty="0" err="1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onsistency</a:t>
            </a:r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: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the DB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starts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out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consistent,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ends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up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consistent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end of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I solation: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Execution of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each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isolated from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that of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other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D </a:t>
            </a:r>
            <a:r>
              <a:rPr lang="en-US" sz="2400" b="1" dirty="0" err="1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urability</a:t>
            </a:r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: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a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commits,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its effects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persist.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36320" y="5990587"/>
            <a:ext cx="7101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Note: This is a mnemonic, not a formalism. We’ll do some formalisms shortly.</a:t>
            </a:r>
            <a:endParaRPr lang="en-US" sz="2000" dirty="0">
              <a:solidFill>
                <a:schemeClr val="tx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11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609848"/>
            <a:ext cx="8229600" cy="646331"/>
          </a:xfrm>
        </p:spPr>
        <p:txBody>
          <a:bodyPr>
            <a:spAutoFit/>
          </a:bodyPr>
          <a:lstStyle/>
          <a:p>
            <a:r>
              <a:rPr lang="en-US" smtClean="0">
                <a:solidFill>
                  <a:schemeClr val="tx2"/>
                </a:solidFill>
              </a:rPr>
              <a:t>Architecture of a DBMS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59345" y="5625808"/>
            <a:ext cx="1569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You are here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343847" y="1715058"/>
            <a:ext cx="1569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5257561" y="2181192"/>
            <a:ext cx="3581400" cy="4525537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38" name="Can 37"/>
          <p:cNvSpPr/>
          <p:nvPr/>
        </p:nvSpPr>
        <p:spPr bwMode="auto">
          <a:xfrm>
            <a:off x="5886831" y="5550421"/>
            <a:ext cx="2322853" cy="1037041"/>
          </a:xfrm>
          <a:prstGeom prst="can">
            <a:avLst>
              <a:gd name="adj" fmla="val 41129"/>
            </a:avLst>
          </a:prstGeom>
          <a:gradFill rotWithShape="1">
            <a:gsLst>
              <a:gs pos="0">
                <a:srgbClr val="ABD2EB">
                  <a:shade val="51000"/>
                  <a:satMod val="130000"/>
                </a:srgbClr>
              </a:gs>
              <a:gs pos="80000">
                <a:srgbClr val="ABD2EB">
                  <a:shade val="93000"/>
                  <a:satMod val="130000"/>
                </a:srgbClr>
              </a:gs>
              <a:gs pos="100000">
                <a:srgbClr val="ABD2EB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ABD2E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5427805" y="2290258"/>
            <a:ext cx="3240913" cy="639727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5427806" y="1411056"/>
            <a:ext cx="3240913" cy="68542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5427802" y="2944678"/>
            <a:ext cx="3240913" cy="636651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5427803" y="3595749"/>
            <a:ext cx="3240913" cy="624377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5427803" y="4224681"/>
            <a:ext cx="3240913" cy="612441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5432972" y="4837122"/>
            <a:ext cx="3240913" cy="612441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45" name="Left Arrow 44"/>
          <p:cNvSpPr/>
          <p:nvPr/>
        </p:nvSpPr>
        <p:spPr>
          <a:xfrm flipH="1">
            <a:off x="4748612" y="4944933"/>
            <a:ext cx="399802" cy="396818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72848" y="4941641"/>
            <a:ext cx="1730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972848" y="1602423"/>
            <a:ext cx="1569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  <p:sp>
        <p:nvSpPr>
          <p:cNvPr id="50" name="Left Arrow 49"/>
          <p:cNvSpPr/>
          <p:nvPr/>
        </p:nvSpPr>
        <p:spPr>
          <a:xfrm flipH="1">
            <a:off x="4748612" y="3738575"/>
            <a:ext cx="399802" cy="396818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972848" y="3735283"/>
            <a:ext cx="1730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  <p:sp>
        <p:nvSpPr>
          <p:cNvPr id="52" name="Left Arrow 51"/>
          <p:cNvSpPr/>
          <p:nvPr/>
        </p:nvSpPr>
        <p:spPr>
          <a:xfrm flipH="1">
            <a:off x="4748612" y="1605715"/>
            <a:ext cx="399802" cy="396818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3" name="Left Arrow 52"/>
          <p:cNvSpPr/>
          <p:nvPr/>
        </p:nvSpPr>
        <p:spPr>
          <a:xfrm flipH="1">
            <a:off x="4748612" y="3098749"/>
            <a:ext cx="399802" cy="396818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72848" y="3095457"/>
            <a:ext cx="1730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  <p:sp>
        <p:nvSpPr>
          <p:cNvPr id="55" name="Left Arrow 54"/>
          <p:cNvSpPr/>
          <p:nvPr/>
        </p:nvSpPr>
        <p:spPr>
          <a:xfrm flipH="1">
            <a:off x="4748612" y="2418665"/>
            <a:ext cx="399802" cy="396818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972848" y="2415373"/>
            <a:ext cx="1730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Completed</a:t>
            </a:r>
          </a:p>
        </p:txBody>
      </p:sp>
    </p:spTree>
    <p:extLst>
      <p:ext uri="{BB962C8B-B14F-4D97-AF65-F5344CB8AC3E}">
        <p14:creationId xmlns:p14="http://schemas.microsoft.com/office/powerpoint/2010/main" val="11709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Atomicity and Durability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transaction ends in one of two ways:</a:t>
            </a:r>
          </a:p>
          <a:p>
            <a:pPr lvl="1"/>
            <a:r>
              <a:rPr lang="en-US" sz="1600" b="1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Commit</a:t>
            </a:r>
            <a:r>
              <a:rPr lang="en-US" sz="1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after completing all its actions</a:t>
            </a:r>
          </a:p>
          <a:p>
            <a:pPr lvl="2"/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“commit” is a contract with the caller of the DB</a:t>
            </a:r>
          </a:p>
          <a:p>
            <a:pPr lvl="1"/>
            <a:r>
              <a:rPr lang="en-US" sz="1600" b="1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Abort</a:t>
            </a:r>
            <a:r>
              <a:rPr lang="en-US" sz="1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(or be aborted by the DBMS) after executing some actions</a:t>
            </a:r>
          </a:p>
          <a:p>
            <a:pPr lvl="2"/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Or</a:t>
            </a:r>
            <a:r>
              <a:rPr lang="en-US" sz="1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1600" b="1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system crash 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while the </a:t>
            </a:r>
            <a:r>
              <a:rPr lang="en-US" sz="16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is in progress; treat as abort</a:t>
            </a:r>
            <a:r>
              <a:rPr lang="en-US" sz="1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.</a:t>
            </a:r>
          </a:p>
          <a:p>
            <a:pPr lvl="2"/>
            <a:endParaRPr lang="en-US" sz="16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Two key properties for a transactions</a:t>
            </a:r>
          </a:p>
          <a:p>
            <a:pPr lvl="1"/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Atomicity: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Either execute all its actions, or none of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them</a:t>
            </a:r>
          </a:p>
          <a:p>
            <a:pPr lvl="1"/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Durability: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effects of a committed </a:t>
            </a:r>
            <a:r>
              <a:rPr lang="en-US" sz="18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must survive failures.</a:t>
            </a:r>
          </a:p>
          <a:p>
            <a:pPr lvl="1"/>
            <a:endParaRPr lang="en-US" sz="16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 typically ensures the above by logging all actions:</a:t>
            </a:r>
          </a:p>
          <a:p>
            <a:pPr lvl="1"/>
            <a:r>
              <a:rPr lang="en-US" sz="18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Undo</a:t>
            </a:r>
            <a:r>
              <a:rPr lang="en-US" sz="18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actions of aborted/failed transactions.</a:t>
            </a:r>
          </a:p>
          <a:p>
            <a:pPr lvl="1"/>
            <a:r>
              <a:rPr lang="en-US" sz="18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Redo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actions of committed transactions not yet propagated to disk when system crashes</a:t>
            </a:r>
          </a:p>
        </p:txBody>
      </p:sp>
      <p:sp>
        <p:nvSpPr>
          <p:cNvPr id="2" name="Rectangle 1"/>
          <p:cNvSpPr/>
          <p:nvPr/>
        </p:nvSpPr>
        <p:spPr>
          <a:xfrm>
            <a:off x="7367552" y="6211669"/>
            <a:ext cx="1776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A.</a:t>
            </a:r>
            <a:r>
              <a:rPr lang="en-US" dirty="0">
                <a:solidFill>
                  <a:schemeClr val="tx1"/>
                </a:solidFill>
              </a:rPr>
              <a:t>C.I.</a:t>
            </a:r>
            <a:r>
              <a:rPr lang="en-US" dirty="0">
                <a:solidFill>
                  <a:srgbClr val="FF0000"/>
                </a:solidFill>
              </a:rPr>
              <a:t>D.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08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97823"/>
            <a:ext cx="8229600" cy="584775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Atomicity and Durability, cont.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70263" y="914400"/>
            <a:ext cx="5183777" cy="54864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Atomicity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the transaction fails after step 4 and before step 7, money will be “lost”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  <a:sym typeface="Wingdings"/>
              </a:rPr>
              <a:t>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inconsistent database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 should ensure that updates of a partially executed transaction are not reflected </a:t>
            </a:r>
            <a:endParaRPr lang="en-US" sz="20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Durability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Once the user hears that the transaction is complete, they should rest easy that the $100M were transferred from R to S.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04560" y="1505949"/>
            <a:ext cx="2880360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 transaction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 = R – 100 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write(R)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read(S)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 = S + 100 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write(S)</a:t>
            </a:r>
          </a:p>
          <a:p>
            <a:pPr marL="407988" lvl="2" indent="-407988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end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</a:t>
            </a:r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67552" y="6211669"/>
            <a:ext cx="1776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A.</a:t>
            </a:r>
            <a:r>
              <a:rPr lang="en-US" dirty="0">
                <a:solidFill>
                  <a:schemeClr val="tx1"/>
                </a:solidFill>
              </a:rPr>
              <a:t>C.I.</a:t>
            </a:r>
            <a:r>
              <a:rPr lang="en-US" dirty="0">
                <a:solidFill>
                  <a:srgbClr val="FF0000"/>
                </a:solidFill>
              </a:rPr>
              <a:t>D.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261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Transaction Consistency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191540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Transactions preserve DB consistency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Given a consistent DB state, produce another consistent DB state </a:t>
            </a:r>
            <a:endParaRPr lang="en-US" sz="16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 consistency expressed as a set of declarative </a:t>
            </a:r>
            <a:r>
              <a:rPr lang="en-US" sz="2000" b="1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integrity </a:t>
            </a:r>
            <a:r>
              <a:rPr lang="en-US" sz="2000" b="1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constraints</a:t>
            </a:r>
            <a:endParaRPr lang="en-US" sz="2000" b="1" i="1" dirty="0" smtClean="0">
              <a:solidFill>
                <a:srgbClr val="FF0000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CREATE TABLE/ASSERTION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statements</a:t>
            </a:r>
            <a:endParaRPr lang="en-US" sz="16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Transactions that violate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integrity are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aborted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That’s all the DBMS can automatically check!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67552" y="6211669"/>
            <a:ext cx="1776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4405C"/>
                </a:solidFill>
              </a:rPr>
              <a:t>A.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>
                <a:solidFill>
                  <a:srgbClr val="14405C"/>
                </a:solidFill>
              </a:rPr>
              <a:t>.I.D.</a:t>
            </a:r>
            <a:endParaRPr lang="en-US" dirty="0">
              <a:solidFill>
                <a:srgbClr val="14405C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62992" y="5112212"/>
            <a:ext cx="112776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DBMS</a:t>
            </a:r>
          </a:p>
          <a:p>
            <a:pPr algn="ctr"/>
            <a:r>
              <a:rPr lang="en-US" sz="1400" dirty="0" smtClean="0"/>
              <a:t>(state1)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3980386" y="4660146"/>
            <a:ext cx="1158240" cy="491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Transaction</a:t>
            </a:r>
            <a:endParaRPr lang="en-US" sz="1400" dirty="0"/>
          </a:p>
        </p:txBody>
      </p:sp>
      <p:sp>
        <p:nvSpPr>
          <p:cNvPr id="14" name="Oval 13"/>
          <p:cNvSpPr/>
          <p:nvPr/>
        </p:nvSpPr>
        <p:spPr>
          <a:xfrm>
            <a:off x="6239792" y="5144869"/>
            <a:ext cx="112776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DBMS</a:t>
            </a:r>
          </a:p>
          <a:p>
            <a:pPr algn="ctr"/>
            <a:r>
              <a:rPr lang="en-US" sz="1400" dirty="0" smtClean="0"/>
              <a:t>(state2)</a:t>
            </a:r>
            <a:endParaRPr lang="en-US" sz="1400" dirty="0"/>
          </a:p>
        </p:txBody>
      </p:sp>
      <p:cxnSp>
        <p:nvCxnSpPr>
          <p:cNvPr id="15" name="Curved Connector 14"/>
          <p:cNvCxnSpPr>
            <a:stCxn id="12" idx="7"/>
            <a:endCxn id="13" idx="1"/>
          </p:cNvCxnSpPr>
          <p:nvPr/>
        </p:nvCxnSpPr>
        <p:spPr>
          <a:xfrm rot="5400000" flipH="1" flipV="1">
            <a:off x="2971763" y="4259819"/>
            <a:ext cx="362454" cy="165479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3" idx="3"/>
          </p:cNvCxnSpPr>
          <p:nvPr/>
        </p:nvCxnSpPr>
        <p:spPr>
          <a:xfrm>
            <a:off x="5138626" y="4905987"/>
            <a:ext cx="1266323" cy="39511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54263" y="6211669"/>
            <a:ext cx="2010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tx2"/>
                </a:solidFill>
              </a:rPr>
              <a:t>Consistent States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(ICs all satisfied)</a:t>
            </a:r>
            <a:endParaRPr lang="en-US" sz="1800" dirty="0">
              <a:solidFill>
                <a:schemeClr val="tx2"/>
              </a:solidFill>
            </a:endParaRPr>
          </a:p>
        </p:txBody>
      </p:sp>
      <p:cxnSp>
        <p:nvCxnSpPr>
          <p:cNvPr id="18" name="Curved Connector 17"/>
          <p:cNvCxnSpPr>
            <a:stCxn id="12" idx="5"/>
          </p:cNvCxnSpPr>
          <p:nvPr/>
        </p:nvCxnSpPr>
        <p:spPr>
          <a:xfrm rot="16200000" flipH="1">
            <a:off x="2683903" y="5664475"/>
            <a:ext cx="512052" cy="1228668"/>
          </a:xfrm>
          <a:prstGeom prst="curvedConnector2">
            <a:avLst/>
          </a:prstGeom>
          <a:ln w="19050">
            <a:solidFill>
              <a:schemeClr val="accent1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/>
          <p:nvPr/>
        </p:nvCxnSpPr>
        <p:spPr>
          <a:xfrm rot="5400000">
            <a:off x="5745153" y="5875038"/>
            <a:ext cx="479395" cy="840199"/>
          </a:xfrm>
          <a:prstGeom prst="curvedConnector2">
            <a:avLst/>
          </a:prstGeom>
          <a:ln w="19050">
            <a:solidFill>
              <a:schemeClr val="accent1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54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Isolation (Concurrency)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822960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 interleaves actions of many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Actions = reads/writes of DB objects</a:t>
            </a:r>
          </a:p>
          <a:p>
            <a:pPr lvl="2"/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 ensures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2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do not “interfere”</a:t>
            </a:r>
            <a:endParaRPr lang="en-US" sz="2400" b="1" i="1" dirty="0">
              <a:solidFill>
                <a:srgbClr val="FF0000"/>
              </a:solidFill>
              <a:ea typeface="Lucida Console" charset="0"/>
              <a:cs typeface="Lucida Console" charset="0"/>
            </a:endParaRPr>
          </a:p>
          <a:p>
            <a:endParaRPr lang="en-US" sz="18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Each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executes as if it ran by itself.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Concurrent accesses have no effect on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xact’s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behavior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Net effect must be identical to executing all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transactions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 </a:t>
            </a:r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some 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 order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Users &amp; programmers think about transactions in isolation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Without considering effects of other concurrent transactions!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67552" y="6211669"/>
            <a:ext cx="1776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4405C"/>
                </a:solidFill>
              </a:rPr>
              <a:t>A.C.</a:t>
            </a:r>
            <a:r>
              <a:rPr lang="en-US" dirty="0">
                <a:solidFill>
                  <a:srgbClr val="FF0000"/>
                </a:solidFill>
              </a:rPr>
              <a:t>I.</a:t>
            </a:r>
            <a:r>
              <a:rPr lang="en-US" dirty="0">
                <a:solidFill>
                  <a:srgbClr val="14405C"/>
                </a:solidFill>
              </a:rPr>
              <a:t>D.</a:t>
            </a:r>
            <a:endParaRPr lang="en-US" dirty="0">
              <a:solidFill>
                <a:srgbClr val="1440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9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Check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2266361"/>
          </a:xfrm>
        </p:spPr>
        <p:txBody>
          <a:bodyPr/>
          <a:lstStyle/>
          <a:p>
            <a:r>
              <a:rPr lang="en-US" dirty="0" smtClean="0"/>
              <a:t>Atomicity</a:t>
            </a:r>
          </a:p>
          <a:p>
            <a:r>
              <a:rPr lang="en-US" dirty="0" smtClean="0"/>
              <a:t>Consistency</a:t>
            </a:r>
          </a:p>
          <a:p>
            <a:r>
              <a:rPr lang="en-US" dirty="0" smtClean="0"/>
              <a:t>Isolation</a:t>
            </a:r>
          </a:p>
          <a:p>
            <a:r>
              <a:rPr lang="en-US" dirty="0" smtClean="0"/>
              <a:t>Durability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147793" y="1447800"/>
            <a:ext cx="4562573" cy="51054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Maintain integrity constraints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All or Nothing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Committed data survives failures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No worry of race conditions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912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Summary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ACID Transactions make guarantees that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Improve performance (via concurrency)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Relieve programmers of correctness concerns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Hide concurrency and failure handling!</a:t>
            </a:r>
          </a:p>
          <a:p>
            <a:pPr lvl="2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Two key issues to consider, and mechanisms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Concurrency control (via two-phase locking)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Recovery (via write-ahead logging WAL)</a:t>
            </a:r>
          </a:p>
          <a:p>
            <a:pPr lvl="1"/>
            <a:endParaRPr lang="en-US" sz="22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We’ll do concurrency control first</a:t>
            </a:r>
          </a:p>
        </p:txBody>
      </p:sp>
    </p:spTree>
    <p:extLst>
      <p:ext uri="{BB962C8B-B14F-4D97-AF65-F5344CB8AC3E}">
        <p14:creationId xmlns:p14="http://schemas.microsoft.com/office/powerpoint/2010/main" val="77502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 Control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2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Concurrency: Providing Isolation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Naïve approach - serial execution</a:t>
            </a:r>
          </a:p>
          <a:p>
            <a:pPr lvl="1"/>
            <a:r>
              <a:rPr lang="en-US" sz="22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o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ne transaction runs at a time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Safe but slow</a:t>
            </a:r>
          </a:p>
          <a:p>
            <a:pPr lvl="2"/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Execution must be interleaved for better performance</a:t>
            </a:r>
          </a:p>
          <a:p>
            <a:endParaRPr lang="en-US" sz="22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With concurrent executions, how does one ensure correctness?</a:t>
            </a:r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41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Serializable Schedules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>
          <a:xfrm>
            <a:off x="685799" y="1447800"/>
            <a:ext cx="8043421" cy="51054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We need a </a:t>
            </a:r>
            <a:r>
              <a:rPr lang="ja-JP" altLang="en-US" sz="2400" dirty="0">
                <a:latin typeface="+mn-lt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>
                <a:latin typeface="+mn-lt"/>
                <a:ea typeface="ＭＳ Ｐゴシック" charset="0"/>
                <a:cs typeface="ＭＳ Ｐゴシック" charset="0"/>
              </a:rPr>
              <a:t>touchstone</a:t>
            </a:r>
            <a:r>
              <a:rPr lang="ja-JP" altLang="en-US" sz="2400" dirty="0">
                <a:latin typeface="+mn-lt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>
                <a:latin typeface="+mn-lt"/>
                <a:ea typeface="ＭＳ Ｐゴシック" charset="0"/>
                <a:cs typeface="ＭＳ Ｐゴシック" charset="0"/>
              </a:rPr>
              <a:t> concept for correct behavior</a:t>
            </a:r>
          </a:p>
          <a:p>
            <a:r>
              <a:rPr lang="en-US" sz="2400" u="sng" dirty="0">
                <a:latin typeface="+mn-lt"/>
                <a:ea typeface="ＭＳ Ｐゴシック" charset="0"/>
                <a:cs typeface="ＭＳ Ｐゴシック" charset="0"/>
              </a:rPr>
              <a:t>Definition</a:t>
            </a: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: </a:t>
            </a:r>
            <a:r>
              <a:rPr lang="en-US" sz="2400" dirty="0">
                <a:solidFill>
                  <a:srgbClr val="009900"/>
                </a:solidFill>
                <a:latin typeface="+mn-lt"/>
                <a:ea typeface="ＭＳ Ｐゴシック" charset="0"/>
                <a:cs typeface="ＭＳ Ｐゴシック" charset="0"/>
              </a:rPr>
              <a:t>Serial schedule</a:t>
            </a:r>
          </a:p>
          <a:p>
            <a:pPr lvl="1"/>
            <a:r>
              <a:rPr lang="en-US" sz="2000" dirty="0">
                <a:latin typeface="+mn-lt"/>
                <a:ea typeface="ＭＳ Ｐゴシック" charset="0"/>
              </a:rPr>
              <a:t>Each transaction runs from start to finish without any intervening actions from other </a:t>
            </a:r>
            <a:r>
              <a:rPr lang="en-US" sz="2000" dirty="0" smtClean="0">
                <a:latin typeface="+mn-lt"/>
                <a:ea typeface="ＭＳ Ｐゴシック" charset="0"/>
              </a:rPr>
              <a:t>transactions</a:t>
            </a:r>
          </a:p>
          <a:p>
            <a:pPr lvl="1"/>
            <a:endParaRPr lang="en-US" sz="2000" dirty="0">
              <a:latin typeface="+mn-lt"/>
              <a:ea typeface="ＭＳ Ｐゴシック" charset="0"/>
            </a:endParaRPr>
          </a:p>
          <a:p>
            <a:r>
              <a:rPr lang="en-US" sz="2400" u="sng" dirty="0">
                <a:latin typeface="+mn-lt"/>
                <a:ea typeface="ＭＳ Ｐゴシック" charset="0"/>
                <a:cs typeface="ＭＳ Ｐゴシック" charset="0"/>
              </a:rPr>
              <a:t>Definition</a:t>
            </a: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: 2 schedules are </a:t>
            </a:r>
            <a:r>
              <a:rPr lang="en-US" sz="2400" dirty="0">
                <a:solidFill>
                  <a:schemeClr val="accent2"/>
                </a:solidFill>
                <a:latin typeface="+mn-lt"/>
                <a:ea typeface="ＭＳ Ｐゴシック" charset="0"/>
                <a:cs typeface="ＭＳ Ｐゴシック" charset="0"/>
              </a:rPr>
              <a:t>equivalent</a:t>
            </a: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 if they: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+mn-lt"/>
                <a:ea typeface="ＭＳ Ｐゴシック" charset="0"/>
              </a:rPr>
              <a:t>involve same </a:t>
            </a:r>
            <a:r>
              <a:rPr lang="en-US" sz="2000" dirty="0" smtClean="0">
                <a:latin typeface="+mn-lt"/>
                <a:ea typeface="ＭＳ Ｐゴシック" charset="0"/>
              </a:rPr>
              <a:t>transactions</a:t>
            </a:r>
          </a:p>
          <a:p>
            <a:pPr lvl="1">
              <a:lnSpc>
                <a:spcPct val="90000"/>
              </a:lnSpc>
            </a:pPr>
            <a:r>
              <a:rPr lang="en-US" sz="2000" dirty="0" smtClean="0">
                <a:latin typeface="+mn-lt"/>
                <a:ea typeface="ＭＳ Ｐゴシック" charset="0"/>
              </a:rPr>
              <a:t>each individual transaction’s actions are ordered the same</a:t>
            </a:r>
            <a:endParaRPr lang="en-US" sz="2000" dirty="0" smtClean="0">
              <a:latin typeface="+mn-lt"/>
              <a:ea typeface="ＭＳ Ｐゴシック" charset="0"/>
            </a:endParaRPr>
          </a:p>
          <a:p>
            <a:pPr lvl="1">
              <a:lnSpc>
                <a:spcPct val="90000"/>
              </a:lnSpc>
            </a:pPr>
            <a:r>
              <a:rPr lang="en-US" sz="2000" dirty="0" smtClean="0">
                <a:latin typeface="+mn-lt"/>
                <a:ea typeface="ＭＳ Ｐゴシック" charset="0"/>
              </a:rPr>
              <a:t>both schedules leave the DB in the same final state</a:t>
            </a:r>
          </a:p>
          <a:p>
            <a:pPr lvl="1">
              <a:lnSpc>
                <a:spcPct val="90000"/>
              </a:lnSpc>
            </a:pPr>
            <a:endParaRPr lang="en-US" sz="2000" dirty="0" smtClean="0">
              <a:latin typeface="+mn-lt"/>
              <a:ea typeface="ＭＳ Ｐゴシック" charset="0"/>
            </a:endParaRPr>
          </a:p>
          <a:p>
            <a:r>
              <a:rPr lang="en-US" sz="2400" u="sng" dirty="0" smtClean="0">
                <a:latin typeface="+mn-lt"/>
                <a:ea typeface="ＭＳ Ｐゴシック" charset="0"/>
                <a:cs typeface="ＭＳ Ｐゴシック" charset="0"/>
              </a:rPr>
              <a:t>Definition</a:t>
            </a: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: Schedule S is </a:t>
            </a:r>
            <a:r>
              <a:rPr lang="en-US" sz="2400" dirty="0">
                <a:solidFill>
                  <a:srgbClr val="009900"/>
                </a:solidFill>
                <a:latin typeface="+mn-lt"/>
                <a:ea typeface="ＭＳ Ｐゴシック" charset="0"/>
                <a:cs typeface="ＭＳ Ｐゴシック" charset="0"/>
              </a:rPr>
              <a:t>serializable </a:t>
            </a:r>
            <a:r>
              <a:rPr lang="en-US" sz="2400" dirty="0">
                <a:latin typeface="+mn-lt"/>
                <a:ea typeface="ＭＳ Ｐゴシック" charset="0"/>
                <a:cs typeface="ＭＳ Ｐゴシック" charset="0"/>
              </a:rPr>
              <a:t>if:</a:t>
            </a:r>
          </a:p>
          <a:p>
            <a:pPr lvl="1"/>
            <a:r>
              <a:rPr lang="en-US" sz="2000" dirty="0">
                <a:latin typeface="+mn-lt"/>
                <a:ea typeface="ＭＳ Ｐゴシック" charset="0"/>
              </a:rPr>
              <a:t>S is equivalent to any serial schedule</a:t>
            </a:r>
          </a:p>
        </p:txBody>
      </p:sp>
      <p:sp>
        <p:nvSpPr>
          <p:cNvPr id="34819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endParaRPr lang="en-US" sz="1200">
              <a:solidFill>
                <a:schemeClr val="tx1"/>
              </a:solidFill>
              <a:latin typeface="Times New Roman" charset="0"/>
            </a:endParaRPr>
          </a:p>
          <a:p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8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Schedule 1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2971800"/>
            <a:ext cx="4495799" cy="2244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Let T1 transfer $100 from A to B and T2 add 10% interest to A &amp; B</a:t>
            </a:r>
          </a:p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 schedule in which T1 is followed by T2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7696200" y="6611442"/>
            <a:ext cx="1447800" cy="228600"/>
          </a:xfrm>
          <a:prstGeom prst="rect">
            <a:avLst/>
          </a:prstGeom>
        </p:spPr>
        <p:txBody>
          <a:bodyPr/>
          <a:lstStyle/>
          <a:p>
            <a:r>
              <a:rPr lang="en-US" sz="1100" dirty="0" smtClean="0">
                <a:solidFill>
                  <a:schemeClr val="tx2"/>
                </a:solidFill>
              </a:rPr>
              <a:t>Thanks to @</a:t>
            </a:r>
            <a:r>
              <a:rPr lang="en-US" sz="1100" dirty="0" err="1" smtClean="0">
                <a:solidFill>
                  <a:schemeClr val="tx2"/>
                </a:solidFill>
              </a:rPr>
              <a:t>jmpatel</a:t>
            </a:r>
            <a:endParaRPr lang="en-US" sz="1100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133"/>
          <p:cNvGraphicFramePr>
            <a:graphicFrameLocks noGrp="1"/>
          </p:cNvGraphicFramePr>
          <p:nvPr>
            <p:extLst/>
          </p:nvPr>
        </p:nvGraphicFramePr>
        <p:xfrm>
          <a:off x="5355707" y="1529340"/>
          <a:ext cx="2950094" cy="4846320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475047"/>
                <a:gridCol w="1475047"/>
              </a:tblGrid>
              <a:tr h="1415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T1: Transfer $100 from A to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003300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T2: Add 10% interest to A &amp;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read(A)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- 100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read(B)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+ 100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141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an 62"/>
          <p:cNvSpPr/>
          <p:nvPr/>
        </p:nvSpPr>
        <p:spPr bwMode="auto">
          <a:xfrm>
            <a:off x="3410573" y="5762071"/>
            <a:ext cx="2322853" cy="1037041"/>
          </a:xfrm>
          <a:prstGeom prst="can">
            <a:avLst>
              <a:gd name="adj" fmla="val 41129"/>
            </a:avLst>
          </a:prstGeom>
          <a:gradFill rotWithShape="1">
            <a:gsLst>
              <a:gs pos="0">
                <a:srgbClr val="ABD2EB">
                  <a:shade val="51000"/>
                  <a:satMod val="130000"/>
                </a:srgbClr>
              </a:gs>
              <a:gs pos="80000">
                <a:srgbClr val="ABD2EB">
                  <a:shade val="93000"/>
                  <a:satMod val="130000"/>
                </a:srgbClr>
              </a:gs>
              <a:gs pos="100000">
                <a:srgbClr val="ABD2EB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ABD2E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609848"/>
            <a:ext cx="8229600" cy="646331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Architecture of a DBMS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400110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sz="2000" dirty="0" smtClean="0">
                <a:solidFill>
                  <a:schemeClr val="accent3"/>
                </a:solidFill>
              </a:rPr>
              <a:t> </a:t>
            </a:r>
            <a:endParaRPr lang="en-US" sz="2000" dirty="0">
              <a:solidFill>
                <a:schemeClr val="accent3"/>
              </a:solidFill>
            </a:endParaRPr>
          </a:p>
        </p:txBody>
      </p:sp>
      <p:sp>
        <p:nvSpPr>
          <p:cNvPr id="2" name="Right Brace 1"/>
          <p:cNvSpPr/>
          <p:nvPr/>
        </p:nvSpPr>
        <p:spPr>
          <a:xfrm rot="5400000">
            <a:off x="4249082" y="1151536"/>
            <a:ext cx="569637" cy="7239001"/>
          </a:xfrm>
          <a:prstGeom prst="rightBrace">
            <a:avLst>
              <a:gd name="adj1" fmla="val 0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914400" y="2247317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1015493" y="2323817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1015493" y="1776048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1015493" y="2723828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1015493" y="3117364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015496" y="3516804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015500" y="390606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45" name="Rectangle 44"/>
          <p:cNvSpPr/>
          <p:nvPr/>
        </p:nvSpPr>
        <p:spPr bwMode="auto">
          <a:xfrm>
            <a:off x="3429002" y="2416191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3530095" y="2492691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530095" y="1944922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3530095" y="2892702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49" name="Rectangle 48"/>
          <p:cNvSpPr/>
          <p:nvPr/>
        </p:nvSpPr>
        <p:spPr bwMode="auto">
          <a:xfrm>
            <a:off x="3530095" y="3286238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3530098" y="368567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3530102" y="4074940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6031456" y="2060089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6132549" y="2136589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54" name="Rectangle 53"/>
          <p:cNvSpPr/>
          <p:nvPr/>
        </p:nvSpPr>
        <p:spPr bwMode="auto">
          <a:xfrm>
            <a:off x="6132549" y="1588820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6132549" y="2536600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56" name="Rectangle 55"/>
          <p:cNvSpPr/>
          <p:nvPr/>
        </p:nvSpPr>
        <p:spPr bwMode="auto">
          <a:xfrm>
            <a:off x="6132549" y="2930136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57" name="Rectangle 56"/>
          <p:cNvSpPr/>
          <p:nvPr/>
        </p:nvSpPr>
        <p:spPr bwMode="auto">
          <a:xfrm>
            <a:off x="6132552" y="332957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58" name="Rectangle 57"/>
          <p:cNvSpPr/>
          <p:nvPr/>
        </p:nvSpPr>
        <p:spPr bwMode="auto">
          <a:xfrm>
            <a:off x="6132556" y="371883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59" name="Left Arrow 58"/>
          <p:cNvSpPr/>
          <p:nvPr/>
        </p:nvSpPr>
        <p:spPr>
          <a:xfrm flipH="1">
            <a:off x="2256305" y="5382904"/>
            <a:ext cx="399802" cy="3968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40930" y="5379612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You are here</a:t>
            </a:r>
          </a:p>
        </p:txBody>
      </p:sp>
      <p:sp>
        <p:nvSpPr>
          <p:cNvPr id="62" name="Rectangle 61"/>
          <p:cNvSpPr/>
          <p:nvPr/>
        </p:nvSpPr>
        <p:spPr bwMode="auto">
          <a:xfrm>
            <a:off x="2913443" y="5165997"/>
            <a:ext cx="3240913" cy="636651"/>
          </a:xfrm>
          <a:prstGeom prst="rect">
            <a:avLst/>
          </a:prstGeom>
          <a:gradFill rotWithShape="1">
            <a:gsLst>
              <a:gs pos="0">
                <a:srgbClr val="2A80B7">
                  <a:shade val="51000"/>
                  <a:satMod val="130000"/>
                </a:srgbClr>
              </a:gs>
              <a:gs pos="80000">
                <a:srgbClr val="2A80B7">
                  <a:shade val="93000"/>
                  <a:satMod val="130000"/>
                </a:srgbClr>
              </a:gs>
              <a:gs pos="100000">
                <a:srgbClr val="2A80B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2A80B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Transaction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Manager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26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Schedule 2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2971800"/>
            <a:ext cx="4495799" cy="2244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 schedule in which T2 is followed by T1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7696200" y="6611442"/>
            <a:ext cx="1447800" cy="228600"/>
          </a:xfrm>
          <a:prstGeom prst="rect">
            <a:avLst/>
          </a:prstGeom>
        </p:spPr>
        <p:txBody>
          <a:bodyPr/>
          <a:lstStyle/>
          <a:p>
            <a:r>
              <a:rPr lang="en-US" sz="1100" dirty="0" smtClean="0">
                <a:solidFill>
                  <a:schemeClr val="tx2"/>
                </a:solidFill>
              </a:rPr>
              <a:t>Thanks to @</a:t>
            </a:r>
            <a:r>
              <a:rPr lang="en-US" sz="1100" dirty="0" err="1" smtClean="0">
                <a:solidFill>
                  <a:schemeClr val="tx2"/>
                </a:solidFill>
              </a:rPr>
              <a:t>jmpatel</a:t>
            </a:r>
            <a:endParaRPr lang="en-US" sz="1100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133"/>
          <p:cNvGraphicFramePr>
            <a:graphicFrameLocks noGrp="1"/>
          </p:cNvGraphicFramePr>
          <p:nvPr>
            <p:extLst/>
          </p:nvPr>
        </p:nvGraphicFramePr>
        <p:xfrm>
          <a:off x="5355707" y="1529340"/>
          <a:ext cx="2950094" cy="4975648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475047"/>
                <a:gridCol w="1475047"/>
              </a:tblGrid>
              <a:tr h="35300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T1: Transfer $100 from A to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003300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T2: Add 10% interest to A &amp;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read(A)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- 100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read(B)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+ 100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824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848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Schedule 3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2971800"/>
            <a:ext cx="4495799" cy="2244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Schedule in which actions of T1 and T2 are interleaved.</a:t>
            </a: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This is not a serial schedule but it is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equivalent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to schedule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1</a:t>
            </a:r>
          </a:p>
          <a:p>
            <a:pPr lvl="1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Hence serializable!</a:t>
            </a:r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7696200" y="6611442"/>
            <a:ext cx="1447800" cy="228600"/>
          </a:xfrm>
          <a:prstGeom prst="rect">
            <a:avLst/>
          </a:prstGeom>
        </p:spPr>
        <p:txBody>
          <a:bodyPr/>
          <a:lstStyle/>
          <a:p>
            <a:r>
              <a:rPr lang="en-US" sz="1100" dirty="0" smtClean="0">
                <a:solidFill>
                  <a:schemeClr val="tx2"/>
                </a:solidFill>
              </a:rPr>
              <a:t>Thanks to @</a:t>
            </a:r>
            <a:r>
              <a:rPr lang="en-US" sz="1100" dirty="0" err="1" smtClean="0">
                <a:solidFill>
                  <a:schemeClr val="tx2"/>
                </a:solidFill>
              </a:rPr>
              <a:t>jmpatel</a:t>
            </a:r>
            <a:endParaRPr lang="en-US" sz="1100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133"/>
          <p:cNvGraphicFramePr>
            <a:graphicFrameLocks noGrp="1"/>
          </p:cNvGraphicFramePr>
          <p:nvPr>
            <p:extLst/>
          </p:nvPr>
        </p:nvGraphicFramePr>
        <p:xfrm>
          <a:off x="5355707" y="1529340"/>
          <a:ext cx="2950094" cy="4846320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475047"/>
                <a:gridCol w="1475047"/>
              </a:tblGrid>
              <a:tr h="1415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T1: Transfer $100 from A to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003300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T2: Add 10% interest to A &amp; B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read(A)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- 100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begin</a:t>
                      </a:r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A = A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write(A)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read(B)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+ 100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  <a:defRPr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read(B)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B = B * 1.1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write(B)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  <a:tr h="235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sz="120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commit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</a:endParaRPr>
                    </a:p>
                  </a:txBody>
                  <a:tcPr horzOverflow="overflow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62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Conflicting Operations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We need an easier check for equivalence than “leaves the DB in the same final state”</a:t>
            </a:r>
          </a:p>
          <a:p>
            <a:pPr lvl="2"/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Use notion of “conflicting” operations (read/write)</a:t>
            </a: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u="sng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Definition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: Two operations conflict if they: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are by different transactions,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Are on the same object,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 least one of them is a write.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(Observe: read-only transactions never conflict)</a:t>
            </a:r>
            <a:endParaRPr lang="en-US" sz="2200" dirty="0" smtClean="0">
              <a:solidFill>
                <a:srgbClr val="FF0000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07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Serializable Schedules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Definition: Two schedules are </a:t>
            </a:r>
            <a:r>
              <a:rPr lang="en-US" sz="20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conflict equivalent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0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iff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:</a:t>
            </a:r>
          </a:p>
          <a:p>
            <a:pPr lvl="1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They involve the same actions of the same transactions, and</a:t>
            </a:r>
          </a:p>
          <a:p>
            <a:pPr lvl="1"/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Every pair of conflicting actions is ordered the same way</a:t>
            </a:r>
          </a:p>
          <a:p>
            <a:pPr lvl="1"/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Definition: Schedule S is conflict serializable if: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 is conflict equivalent to some serial schedule</a:t>
            </a:r>
          </a:p>
          <a:p>
            <a:endParaRPr lang="en-US" sz="20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Note some serializable schedules are NOT conflict serializable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price we pay to achieve efficient enforcement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96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28600" y="342900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4495800" y="342900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365250" y="344805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5480050" y="34417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2438400" y="396240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3505200" y="39878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775450" y="406400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766050" y="405765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113883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69875" y="52006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4537075" y="5200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406525" y="52197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5521325" y="521335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2479675" y="57340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3546475" y="575945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816725" y="5835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807325" y="58293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691266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69875" y="52006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3546475" y="51879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406525" y="52197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5521325" y="521335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2479675" y="57340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4519613" y="578802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816725" y="5835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807325" y="58293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1593589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69875" y="52006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3546475" y="51879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406525" y="52197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4545013" y="518795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2479675" y="57340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5673725" y="581977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816725" y="5835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807325" y="58293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842522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69875" y="52006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2625725" y="52387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406525" y="52197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4545013" y="518795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3573463" y="5802313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5673725" y="581977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816725" y="5835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807325" y="58293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812731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- Intuition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1787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S is conflict serializable if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are able to transform S into a serial schedule by swapping 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consecutive non-conflicting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operations of different transactions</a:t>
            </a:r>
          </a:p>
          <a:p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8600" y="3416300"/>
            <a:ext cx="8763000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34" name="Group 49"/>
          <p:cNvGrpSpPr>
            <a:grpSpLocks/>
          </p:cNvGrpSpPr>
          <p:nvPr/>
        </p:nvGrpSpPr>
        <p:grpSpPr bwMode="auto">
          <a:xfrm>
            <a:off x="228600" y="3429000"/>
            <a:ext cx="8763000" cy="1276350"/>
            <a:chOff x="144" y="2160"/>
            <a:chExt cx="5520" cy="804"/>
          </a:xfrm>
        </p:grpSpPr>
        <p:sp>
          <p:nvSpPr>
            <p:cNvPr id="35" name="Text Box 29"/>
            <p:cNvSpPr txBox="1">
              <a:spLocks noChangeArrowheads="1"/>
            </p:cNvSpPr>
            <p:nvPr/>
          </p:nvSpPr>
          <p:spPr bwMode="auto">
            <a:xfrm>
              <a:off x="144" y="2160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/>
                <a:t>R(A)</a:t>
              </a:r>
            </a:p>
          </p:txBody>
        </p:sp>
        <p:sp>
          <p:nvSpPr>
            <p:cNvPr id="36" name="Text Box 30"/>
            <p:cNvSpPr txBox="1">
              <a:spLocks noChangeArrowheads="1"/>
            </p:cNvSpPr>
            <p:nvPr/>
          </p:nvSpPr>
          <p:spPr bwMode="auto">
            <a:xfrm>
              <a:off x="2832" y="21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R(B)</a:t>
              </a:r>
            </a:p>
          </p:txBody>
        </p:sp>
        <p:sp>
          <p:nvSpPr>
            <p:cNvPr id="37" name="Text Box 31"/>
            <p:cNvSpPr txBox="1">
              <a:spLocks noChangeArrowheads="1"/>
            </p:cNvSpPr>
            <p:nvPr/>
          </p:nvSpPr>
          <p:spPr bwMode="auto">
            <a:xfrm>
              <a:off x="860" y="217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W(A)</a:t>
              </a:r>
            </a:p>
          </p:txBody>
        </p:sp>
        <p:sp>
          <p:nvSpPr>
            <p:cNvPr id="38" name="Text Box 32"/>
            <p:cNvSpPr txBox="1">
              <a:spLocks noChangeArrowheads="1"/>
            </p:cNvSpPr>
            <p:nvPr/>
          </p:nvSpPr>
          <p:spPr bwMode="auto">
            <a:xfrm>
              <a:off x="3452" y="2168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/>
                <a:t>W(B)</a:t>
              </a:r>
            </a:p>
          </p:txBody>
        </p:sp>
        <p:sp>
          <p:nvSpPr>
            <p:cNvPr id="39" name="Text Box 33"/>
            <p:cNvSpPr txBox="1">
              <a:spLocks noChangeArrowheads="1"/>
            </p:cNvSpPr>
            <p:nvPr/>
          </p:nvSpPr>
          <p:spPr bwMode="auto">
            <a:xfrm>
              <a:off x="1536" y="2496"/>
              <a:ext cx="72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chemeClr val="accent2"/>
                  </a:solidFill>
                </a:rPr>
                <a:t>R(A)</a:t>
              </a:r>
            </a:p>
          </p:txBody>
        </p:sp>
        <p:sp>
          <p:nvSpPr>
            <p:cNvPr id="40" name="Text Box 34"/>
            <p:cNvSpPr txBox="1">
              <a:spLocks noChangeArrowheads="1"/>
            </p:cNvSpPr>
            <p:nvPr/>
          </p:nvSpPr>
          <p:spPr bwMode="auto">
            <a:xfrm>
              <a:off x="2208" y="2512"/>
              <a:ext cx="82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W(A)</a:t>
              </a:r>
            </a:p>
          </p:txBody>
        </p:sp>
        <p:sp>
          <p:nvSpPr>
            <p:cNvPr id="41" name="Text Box 35"/>
            <p:cNvSpPr txBox="1">
              <a:spLocks noChangeArrowheads="1"/>
            </p:cNvSpPr>
            <p:nvPr/>
          </p:nvSpPr>
          <p:spPr bwMode="auto">
            <a:xfrm>
              <a:off x="4268" y="2560"/>
              <a:ext cx="6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R(B)</a:t>
              </a:r>
            </a:p>
          </p:txBody>
        </p:sp>
        <p:sp>
          <p:nvSpPr>
            <p:cNvPr id="42" name="Text Box 36"/>
            <p:cNvSpPr txBox="1">
              <a:spLocks noChangeArrowheads="1"/>
            </p:cNvSpPr>
            <p:nvPr/>
          </p:nvSpPr>
          <p:spPr bwMode="auto">
            <a:xfrm>
              <a:off x="4892" y="2556"/>
              <a:ext cx="77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2"/>
                  </a:solidFill>
                </a:rPr>
                <a:t>W(B)</a:t>
              </a:r>
            </a:p>
          </p:txBody>
        </p:sp>
      </p:grp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269875" y="5200650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7" name="Text Box 30"/>
          <p:cNvSpPr txBox="1">
            <a:spLocks noChangeArrowheads="1"/>
          </p:cNvSpPr>
          <p:nvPr/>
        </p:nvSpPr>
        <p:spPr bwMode="auto">
          <a:xfrm>
            <a:off x="2625725" y="52387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R(B)</a:t>
            </a:r>
          </a:p>
        </p:txBody>
      </p:sp>
      <p:sp>
        <p:nvSpPr>
          <p:cNvPr id="48" name="Text Box 31"/>
          <p:cNvSpPr txBox="1">
            <a:spLocks noChangeArrowheads="1"/>
          </p:cNvSpPr>
          <p:nvPr/>
        </p:nvSpPr>
        <p:spPr bwMode="auto">
          <a:xfrm>
            <a:off x="1406525" y="5219700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3587750" y="52197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/>
              <a:t>W(B)</a:t>
            </a:r>
          </a:p>
        </p:txBody>
      </p:sp>
      <p:sp>
        <p:nvSpPr>
          <p:cNvPr id="50" name="Text Box 33"/>
          <p:cNvSpPr txBox="1">
            <a:spLocks noChangeArrowheads="1"/>
          </p:cNvSpPr>
          <p:nvPr/>
        </p:nvSpPr>
        <p:spPr bwMode="auto">
          <a:xfrm>
            <a:off x="4689475" y="5788025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51" name="Text Box 34"/>
          <p:cNvSpPr txBox="1">
            <a:spLocks noChangeArrowheads="1"/>
          </p:cNvSpPr>
          <p:nvPr/>
        </p:nvSpPr>
        <p:spPr bwMode="auto">
          <a:xfrm>
            <a:off x="5673725" y="581977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52" name="Text Box 35"/>
          <p:cNvSpPr txBox="1">
            <a:spLocks noChangeArrowheads="1"/>
          </p:cNvSpPr>
          <p:nvPr/>
        </p:nvSpPr>
        <p:spPr bwMode="auto">
          <a:xfrm>
            <a:off x="6816725" y="5835650"/>
            <a:ext cx="1073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R(B)</a:t>
            </a:r>
          </a:p>
        </p:txBody>
      </p:sp>
      <p:sp>
        <p:nvSpPr>
          <p:cNvPr id="53" name="Text Box 36"/>
          <p:cNvSpPr txBox="1">
            <a:spLocks noChangeArrowheads="1"/>
          </p:cNvSpPr>
          <p:nvPr/>
        </p:nvSpPr>
        <p:spPr bwMode="auto">
          <a:xfrm>
            <a:off x="7807325" y="5829300"/>
            <a:ext cx="1225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W(B)</a:t>
            </a:r>
          </a:p>
        </p:txBody>
      </p:sp>
    </p:spTree>
    <p:extLst>
      <p:ext uri="{BB962C8B-B14F-4D97-AF65-F5344CB8AC3E}">
        <p14:creationId xmlns:p14="http://schemas.microsoft.com/office/powerpoint/2010/main" val="589040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n 3"/>
          <p:cNvSpPr/>
          <p:nvPr/>
        </p:nvSpPr>
        <p:spPr bwMode="auto">
          <a:xfrm>
            <a:off x="3410573" y="5762071"/>
            <a:ext cx="2322853" cy="1037041"/>
          </a:xfrm>
          <a:prstGeom prst="can">
            <a:avLst>
              <a:gd name="adj" fmla="val 41129"/>
            </a:avLst>
          </a:prstGeom>
          <a:gradFill rotWithShape="1">
            <a:gsLst>
              <a:gs pos="0">
                <a:srgbClr val="ABD2EB">
                  <a:shade val="51000"/>
                  <a:satMod val="130000"/>
                </a:srgbClr>
              </a:gs>
              <a:gs pos="80000">
                <a:srgbClr val="ABD2EB">
                  <a:shade val="93000"/>
                  <a:satMod val="130000"/>
                </a:srgbClr>
              </a:gs>
              <a:gs pos="100000">
                <a:srgbClr val="ABD2EB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ABD2E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</a:t>
            </a:r>
          </a:p>
        </p:txBody>
      </p:sp>
      <p:sp>
        <p:nvSpPr>
          <p:cNvPr id="6" name="Right Brace 5"/>
          <p:cNvSpPr/>
          <p:nvPr/>
        </p:nvSpPr>
        <p:spPr>
          <a:xfrm rot="5400000">
            <a:off x="4249082" y="1151536"/>
            <a:ext cx="569637" cy="7239001"/>
          </a:xfrm>
          <a:prstGeom prst="rightBrace">
            <a:avLst>
              <a:gd name="adj1" fmla="val 0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914400" y="2247317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15493" y="2323817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015493" y="1776048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015493" y="2723828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1015493" y="3117364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015496" y="3516804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1015500" y="390606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429002" y="2416191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30095" y="2492691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3530095" y="1944922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530095" y="2892702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3530095" y="3286238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530098" y="368567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3530102" y="4074940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031456" y="2060089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6132549" y="2136589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6132549" y="1588820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132549" y="2536600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132549" y="2930136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6132552" y="332957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132556" y="371883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28" name="Left Arrow 27"/>
          <p:cNvSpPr/>
          <p:nvPr/>
        </p:nvSpPr>
        <p:spPr>
          <a:xfrm flipH="1">
            <a:off x="2256305" y="5382904"/>
            <a:ext cx="399802" cy="3968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40930" y="5379612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You are here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4534293" y="5165997"/>
            <a:ext cx="1620063" cy="636651"/>
          </a:xfrm>
          <a:prstGeom prst="rect">
            <a:avLst/>
          </a:prstGeom>
          <a:gradFill rotWithShape="1">
            <a:gsLst>
              <a:gs pos="0">
                <a:srgbClr val="2A80B7">
                  <a:shade val="51000"/>
                  <a:satMod val="130000"/>
                </a:srgbClr>
              </a:gs>
              <a:gs pos="80000">
                <a:srgbClr val="2A80B7">
                  <a:shade val="93000"/>
                  <a:satMod val="130000"/>
                </a:srgbClr>
              </a:gs>
              <a:gs pos="100000">
                <a:srgbClr val="2A80B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2A80B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Logging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&amp; Recovery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913444" y="5165997"/>
            <a:ext cx="1620849" cy="636651"/>
          </a:xfrm>
          <a:prstGeom prst="rect">
            <a:avLst/>
          </a:prstGeom>
          <a:gradFill rotWithShape="1">
            <a:gsLst>
              <a:gs pos="0">
                <a:srgbClr val="2A80B7">
                  <a:shade val="51000"/>
                  <a:satMod val="130000"/>
                </a:srgbClr>
              </a:gs>
              <a:gs pos="80000">
                <a:srgbClr val="2A80B7">
                  <a:shade val="93000"/>
                  <a:satMod val="130000"/>
                </a:srgbClr>
              </a:gs>
              <a:gs pos="100000">
                <a:srgbClr val="2A80B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2A80B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Lock 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Manager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 bwMode="auto">
          <a:xfrm>
            <a:off x="457200" y="609848"/>
            <a:ext cx="8229600" cy="64633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0" i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  <a:cs typeface="Osaka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  <a:cs typeface="Osaka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  <a:cs typeface="Osaka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  <a:cs typeface="Osaka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FF"/>
                </a:solidFill>
                <a:latin typeface="Helvetica Neue" pitchFamily="1" charset="0"/>
                <a:ea typeface="Osaka" pitchFamily="1" charset="-128"/>
              </a:defRPr>
            </a:lvl9pPr>
          </a:lstStyle>
          <a:p>
            <a:r>
              <a:rPr lang="en-US" kern="0" smtClean="0">
                <a:solidFill>
                  <a:schemeClr val="tx2"/>
                </a:solidFill>
              </a:rPr>
              <a:t>Architecture of a DBMS</a:t>
            </a:r>
            <a:endParaRPr lang="en-US" kern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54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(Continued)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24733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Here’s another example:</a:t>
            </a: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Conflict Serializable or not?</a:t>
            </a:r>
          </a:p>
        </p:txBody>
      </p:sp>
      <p:sp>
        <p:nvSpPr>
          <p:cNvPr id="44" name="Text Box 5"/>
          <p:cNvSpPr txBox="1">
            <a:spLocks noChangeArrowheads="1"/>
          </p:cNvSpPr>
          <p:nvPr/>
        </p:nvSpPr>
        <p:spPr bwMode="auto">
          <a:xfrm>
            <a:off x="2092325" y="2289175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R(A)</a:t>
            </a:r>
          </a:p>
        </p:txBody>
      </p:sp>
      <p:sp>
        <p:nvSpPr>
          <p:cNvPr id="45" name="Text Box 7"/>
          <p:cNvSpPr txBox="1">
            <a:spLocks noChangeArrowheads="1"/>
          </p:cNvSpPr>
          <p:nvPr/>
        </p:nvSpPr>
        <p:spPr bwMode="auto">
          <a:xfrm>
            <a:off x="5368925" y="232092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/>
              <a:t>W(A)</a:t>
            </a: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3082925" y="2778125"/>
            <a:ext cx="1149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R(A)</a:t>
            </a: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4149725" y="2803525"/>
            <a:ext cx="130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accent2"/>
                </a:solidFill>
              </a:rPr>
              <a:t>W(A)</a:t>
            </a:r>
          </a:p>
        </p:txBody>
      </p:sp>
      <p:sp>
        <p:nvSpPr>
          <p:cNvPr id="48" name="Text Box 13"/>
          <p:cNvSpPr txBox="1">
            <a:spLocks noChangeArrowheads="1"/>
          </p:cNvSpPr>
          <p:nvPr/>
        </p:nvSpPr>
        <p:spPr bwMode="auto">
          <a:xfrm>
            <a:off x="3657600" y="4800600"/>
            <a:ext cx="17049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4400" dirty="0">
                <a:latin typeface="Arial Black" charset="0"/>
              </a:rPr>
              <a:t>NOT!</a:t>
            </a:r>
          </a:p>
        </p:txBody>
      </p:sp>
    </p:spTree>
    <p:extLst>
      <p:ext uri="{BB962C8B-B14F-4D97-AF65-F5344CB8AC3E}">
        <p14:creationId xmlns:p14="http://schemas.microsoft.com/office/powerpoint/2010/main" val="51160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Dependency Graph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954213"/>
            <a:ext cx="7939770" cy="39973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Dependency Graph: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One node per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Edge from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to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if: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An operation Oi of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conflicts with an operation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Oj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of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and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Oi appears earlier in the schedule than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Oj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Theorem: Schedule is conflict serializable if and only if its dependency graph is acyclic.</a:t>
            </a:r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5735638" y="1011238"/>
            <a:ext cx="673100" cy="673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2400" dirty="0" err="1" smtClean="0">
                <a:solidFill>
                  <a:schemeClr val="tx2"/>
                </a:solidFill>
              </a:rPr>
              <a:t>Ti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7640638" y="1011238"/>
            <a:ext cx="673100" cy="673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r>
              <a:rPr lang="en-US" sz="2400" dirty="0" err="1" smtClean="0">
                <a:solidFill>
                  <a:schemeClr val="tx2"/>
                </a:solidFill>
              </a:rPr>
              <a:t>Tj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21" name="Line 9"/>
          <p:cNvSpPr>
            <a:spLocks noChangeShapeType="1"/>
          </p:cNvSpPr>
          <p:nvPr/>
        </p:nvSpPr>
        <p:spPr bwMode="auto">
          <a:xfrm>
            <a:off x="6402388" y="1357313"/>
            <a:ext cx="1225550" cy="14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8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that is not conflict serializable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>
            <a:off x="15446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Oval 6"/>
          <p:cNvSpPr>
            <a:spLocks noChangeArrowheads="1"/>
          </p:cNvSpPr>
          <p:nvPr/>
        </p:nvSpPr>
        <p:spPr bwMode="auto">
          <a:xfrm>
            <a:off x="44402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16002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T1</a:t>
            </a:r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44958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T2</a:t>
            </a:r>
          </a:p>
        </p:txBody>
      </p:sp>
      <p:sp>
        <p:nvSpPr>
          <p:cNvPr id="55" name="Rectangle 17"/>
          <p:cNvSpPr>
            <a:spLocks noChangeArrowheads="1"/>
          </p:cNvSpPr>
          <p:nvPr/>
        </p:nvSpPr>
        <p:spPr bwMode="auto">
          <a:xfrm>
            <a:off x="5486400" y="4114800"/>
            <a:ext cx="2481263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i="1">
                <a:solidFill>
                  <a:schemeClr val="accent2"/>
                </a:solidFill>
              </a:rPr>
              <a:t>Dependency graph</a:t>
            </a:r>
          </a:p>
        </p:txBody>
      </p:sp>
      <p:sp>
        <p:nvSpPr>
          <p:cNvPr id="59" name="Rectangle 20"/>
          <p:cNvSpPr>
            <a:spLocks noChangeArrowheads="1"/>
          </p:cNvSpPr>
          <p:nvPr/>
        </p:nvSpPr>
        <p:spPr bwMode="auto">
          <a:xfrm>
            <a:off x="762000" y="2438400"/>
            <a:ext cx="6900929" cy="82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T1:	 R(A), W(A</a:t>
            </a:r>
            <a:r>
              <a:rPr lang="en-US" sz="2400" dirty="0" smtClean="0">
                <a:solidFill>
                  <a:schemeClr val="tx1"/>
                </a:solidFill>
              </a:rPr>
              <a:t>)  </a:t>
            </a:r>
            <a:r>
              <a:rPr lang="en-US" sz="2400" dirty="0">
                <a:solidFill>
                  <a:schemeClr val="tx1"/>
                </a:solidFill>
              </a:rPr>
              <a:t>		     	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              </a:t>
            </a:r>
            <a:r>
              <a:rPr lang="en-US" sz="2400" dirty="0" smtClean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W(B)</a:t>
            </a:r>
          </a:p>
          <a:p>
            <a:r>
              <a:rPr lang="en-US" sz="2400" dirty="0">
                <a:solidFill>
                  <a:schemeClr val="tx1"/>
                </a:solidFill>
              </a:rPr>
              <a:t>T2:	   		</a:t>
            </a:r>
          </a:p>
        </p:txBody>
      </p:sp>
    </p:spTree>
    <p:extLst>
      <p:ext uri="{BB962C8B-B14F-4D97-AF65-F5344CB8AC3E}">
        <p14:creationId xmlns:p14="http://schemas.microsoft.com/office/powerpoint/2010/main" val="131174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that is not conflict serializable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>
            <a:off x="15446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Oval 6"/>
          <p:cNvSpPr>
            <a:spLocks noChangeArrowheads="1"/>
          </p:cNvSpPr>
          <p:nvPr/>
        </p:nvSpPr>
        <p:spPr bwMode="auto">
          <a:xfrm>
            <a:off x="44402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16002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T1</a:t>
            </a:r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44958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T2</a:t>
            </a:r>
          </a:p>
        </p:txBody>
      </p:sp>
      <p:grpSp>
        <p:nvGrpSpPr>
          <p:cNvPr id="40" name="Group 23"/>
          <p:cNvGrpSpPr>
            <a:grpSpLocks/>
          </p:cNvGrpSpPr>
          <p:nvPr/>
        </p:nvGrpSpPr>
        <p:grpSpPr bwMode="auto">
          <a:xfrm>
            <a:off x="2147888" y="3733800"/>
            <a:ext cx="2362200" cy="471488"/>
            <a:chOff x="1353" y="2352"/>
            <a:chExt cx="1488" cy="297"/>
          </a:xfrm>
        </p:grpSpPr>
        <p:sp>
          <p:nvSpPr>
            <p:cNvPr id="41" name="Line 10"/>
            <p:cNvSpPr>
              <a:spLocks noChangeShapeType="1"/>
            </p:cNvSpPr>
            <p:nvPr/>
          </p:nvSpPr>
          <p:spPr bwMode="auto">
            <a:xfrm>
              <a:off x="1353" y="2601"/>
              <a:ext cx="148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Line 11"/>
            <p:cNvSpPr>
              <a:spLocks noChangeShapeType="1"/>
            </p:cNvSpPr>
            <p:nvPr/>
          </p:nvSpPr>
          <p:spPr bwMode="auto">
            <a:xfrm>
              <a:off x="2697" y="2553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Line 12"/>
            <p:cNvSpPr>
              <a:spLocks noChangeShapeType="1"/>
            </p:cNvSpPr>
            <p:nvPr/>
          </p:nvSpPr>
          <p:spPr bwMode="auto">
            <a:xfrm flipV="1">
              <a:off x="2697" y="2601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15"/>
            <p:cNvSpPr>
              <a:spLocks noChangeArrowheads="1"/>
            </p:cNvSpPr>
            <p:nvPr/>
          </p:nvSpPr>
          <p:spPr bwMode="auto">
            <a:xfrm>
              <a:off x="1968" y="2352"/>
              <a:ext cx="22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2400" dirty="0">
                  <a:solidFill>
                    <a:schemeClr val="tx2"/>
                  </a:solidFill>
                </a:rPr>
                <a:t>A</a:t>
              </a:r>
            </a:p>
          </p:txBody>
        </p:sp>
      </p:grpSp>
      <p:sp>
        <p:nvSpPr>
          <p:cNvPr id="55" name="Rectangle 17"/>
          <p:cNvSpPr>
            <a:spLocks noChangeArrowheads="1"/>
          </p:cNvSpPr>
          <p:nvPr/>
        </p:nvSpPr>
        <p:spPr bwMode="auto">
          <a:xfrm>
            <a:off x="5486400" y="4114800"/>
            <a:ext cx="2481263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i="1">
                <a:solidFill>
                  <a:schemeClr val="accent2"/>
                </a:solidFill>
              </a:rPr>
              <a:t>Dependency graph</a:t>
            </a:r>
          </a:p>
        </p:txBody>
      </p:sp>
      <p:sp>
        <p:nvSpPr>
          <p:cNvPr id="59" name="Rectangle 20"/>
          <p:cNvSpPr>
            <a:spLocks noChangeArrowheads="1"/>
          </p:cNvSpPr>
          <p:nvPr/>
        </p:nvSpPr>
        <p:spPr bwMode="auto">
          <a:xfrm>
            <a:off x="762000" y="2438400"/>
            <a:ext cx="6900929" cy="82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T1:	 R(A), W(A),   		     	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              </a:t>
            </a:r>
            <a:r>
              <a:rPr lang="en-US" sz="2400" dirty="0" smtClean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W(B)</a:t>
            </a:r>
          </a:p>
          <a:p>
            <a:r>
              <a:rPr lang="en-US" sz="2400" dirty="0">
                <a:solidFill>
                  <a:schemeClr val="tx1"/>
                </a:solidFill>
              </a:rPr>
              <a:t>T2:	   		</a:t>
            </a:r>
            <a:r>
              <a:rPr lang="en-US" sz="2400" dirty="0" smtClean="0">
                <a:solidFill>
                  <a:schemeClr val="tx1"/>
                </a:solidFill>
              </a:rPr>
              <a:t>R(A)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96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that is not conflict serializable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>
            <a:off x="15446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Oval 6"/>
          <p:cNvSpPr>
            <a:spLocks noChangeArrowheads="1"/>
          </p:cNvSpPr>
          <p:nvPr/>
        </p:nvSpPr>
        <p:spPr bwMode="auto">
          <a:xfrm>
            <a:off x="44402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16002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T1</a:t>
            </a:r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44958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T2</a:t>
            </a:r>
          </a:p>
        </p:txBody>
      </p:sp>
      <p:grpSp>
        <p:nvGrpSpPr>
          <p:cNvPr id="40" name="Group 23"/>
          <p:cNvGrpSpPr>
            <a:grpSpLocks/>
          </p:cNvGrpSpPr>
          <p:nvPr/>
        </p:nvGrpSpPr>
        <p:grpSpPr bwMode="auto">
          <a:xfrm>
            <a:off x="2147888" y="3733800"/>
            <a:ext cx="2362200" cy="471488"/>
            <a:chOff x="1353" y="2352"/>
            <a:chExt cx="1488" cy="297"/>
          </a:xfrm>
        </p:grpSpPr>
        <p:sp>
          <p:nvSpPr>
            <p:cNvPr id="41" name="Line 10"/>
            <p:cNvSpPr>
              <a:spLocks noChangeShapeType="1"/>
            </p:cNvSpPr>
            <p:nvPr/>
          </p:nvSpPr>
          <p:spPr bwMode="auto">
            <a:xfrm>
              <a:off x="1353" y="2601"/>
              <a:ext cx="148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Line 11"/>
            <p:cNvSpPr>
              <a:spLocks noChangeShapeType="1"/>
            </p:cNvSpPr>
            <p:nvPr/>
          </p:nvSpPr>
          <p:spPr bwMode="auto">
            <a:xfrm>
              <a:off x="2697" y="2553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Line 12"/>
            <p:cNvSpPr>
              <a:spLocks noChangeShapeType="1"/>
            </p:cNvSpPr>
            <p:nvPr/>
          </p:nvSpPr>
          <p:spPr bwMode="auto">
            <a:xfrm flipV="1">
              <a:off x="2697" y="2601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15"/>
            <p:cNvSpPr>
              <a:spLocks noChangeArrowheads="1"/>
            </p:cNvSpPr>
            <p:nvPr/>
          </p:nvSpPr>
          <p:spPr bwMode="auto">
            <a:xfrm>
              <a:off x="1968" y="2352"/>
              <a:ext cx="22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2400" dirty="0">
                  <a:solidFill>
                    <a:schemeClr val="tx2"/>
                  </a:solidFill>
                </a:rPr>
                <a:t>A</a:t>
              </a:r>
            </a:p>
          </p:txBody>
        </p:sp>
      </p:grpSp>
      <p:sp>
        <p:nvSpPr>
          <p:cNvPr id="55" name="Rectangle 17"/>
          <p:cNvSpPr>
            <a:spLocks noChangeArrowheads="1"/>
          </p:cNvSpPr>
          <p:nvPr/>
        </p:nvSpPr>
        <p:spPr bwMode="auto">
          <a:xfrm>
            <a:off x="5486400" y="4114800"/>
            <a:ext cx="2481263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i="1">
                <a:solidFill>
                  <a:schemeClr val="accent2"/>
                </a:solidFill>
              </a:rPr>
              <a:t>Dependency graph</a:t>
            </a:r>
          </a:p>
        </p:txBody>
      </p:sp>
      <p:sp>
        <p:nvSpPr>
          <p:cNvPr id="59" name="Rectangle 20"/>
          <p:cNvSpPr>
            <a:spLocks noChangeArrowheads="1"/>
          </p:cNvSpPr>
          <p:nvPr/>
        </p:nvSpPr>
        <p:spPr bwMode="auto">
          <a:xfrm>
            <a:off x="762000" y="2438400"/>
            <a:ext cx="5918288" cy="82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T1:	 R(A), W(A),   		     	</a:t>
            </a:r>
            <a:r>
              <a:rPr lang="en-US" sz="2400" dirty="0" smtClean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W(B)</a:t>
            </a:r>
          </a:p>
          <a:p>
            <a:r>
              <a:rPr lang="en-US" sz="2400" dirty="0">
                <a:solidFill>
                  <a:schemeClr val="tx1"/>
                </a:solidFill>
              </a:rPr>
              <a:t>T2:	   		R(A), W(A), R(B), W(B)</a:t>
            </a:r>
          </a:p>
        </p:txBody>
      </p:sp>
    </p:spTree>
    <p:extLst>
      <p:ext uri="{BB962C8B-B14F-4D97-AF65-F5344CB8AC3E}">
        <p14:creationId xmlns:p14="http://schemas.microsoft.com/office/powerpoint/2010/main" val="189750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schedule that is not conflict serializable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cycle in the graph reveals the problem. The output of T1 depends on T2, and vice versa</a:t>
            </a:r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>
            <a:off x="15446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Oval 6"/>
          <p:cNvSpPr>
            <a:spLocks noChangeArrowheads="1"/>
          </p:cNvSpPr>
          <p:nvPr/>
        </p:nvSpPr>
        <p:spPr bwMode="auto">
          <a:xfrm>
            <a:off x="4440238" y="3983038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16002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T1</a:t>
            </a:r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4495800" y="4114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T2</a:t>
            </a:r>
          </a:p>
        </p:txBody>
      </p:sp>
      <p:grpSp>
        <p:nvGrpSpPr>
          <p:cNvPr id="40" name="Group 23"/>
          <p:cNvGrpSpPr>
            <a:grpSpLocks/>
          </p:cNvGrpSpPr>
          <p:nvPr/>
        </p:nvGrpSpPr>
        <p:grpSpPr bwMode="auto">
          <a:xfrm>
            <a:off x="2147888" y="3733800"/>
            <a:ext cx="2362200" cy="471488"/>
            <a:chOff x="1353" y="2352"/>
            <a:chExt cx="1488" cy="297"/>
          </a:xfrm>
        </p:grpSpPr>
        <p:sp>
          <p:nvSpPr>
            <p:cNvPr id="41" name="Line 10"/>
            <p:cNvSpPr>
              <a:spLocks noChangeShapeType="1"/>
            </p:cNvSpPr>
            <p:nvPr/>
          </p:nvSpPr>
          <p:spPr bwMode="auto">
            <a:xfrm>
              <a:off x="1353" y="2601"/>
              <a:ext cx="148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Line 11"/>
            <p:cNvSpPr>
              <a:spLocks noChangeShapeType="1"/>
            </p:cNvSpPr>
            <p:nvPr/>
          </p:nvSpPr>
          <p:spPr bwMode="auto">
            <a:xfrm>
              <a:off x="2697" y="2553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Line 12"/>
            <p:cNvSpPr>
              <a:spLocks noChangeShapeType="1"/>
            </p:cNvSpPr>
            <p:nvPr/>
          </p:nvSpPr>
          <p:spPr bwMode="auto">
            <a:xfrm flipV="1">
              <a:off x="2697" y="2601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15"/>
            <p:cNvSpPr>
              <a:spLocks noChangeArrowheads="1"/>
            </p:cNvSpPr>
            <p:nvPr/>
          </p:nvSpPr>
          <p:spPr bwMode="auto">
            <a:xfrm>
              <a:off x="1968" y="2352"/>
              <a:ext cx="22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2400" dirty="0">
                  <a:solidFill>
                    <a:schemeClr val="tx2"/>
                  </a:solidFill>
                </a:rPr>
                <a:t>A</a:t>
              </a:r>
            </a:p>
          </p:txBody>
        </p:sp>
      </p:grpSp>
      <p:grpSp>
        <p:nvGrpSpPr>
          <p:cNvPr id="50" name="Group 24"/>
          <p:cNvGrpSpPr>
            <a:grpSpLocks/>
          </p:cNvGrpSpPr>
          <p:nvPr/>
        </p:nvGrpSpPr>
        <p:grpSpPr bwMode="auto">
          <a:xfrm>
            <a:off x="2147888" y="4433885"/>
            <a:ext cx="2362200" cy="673099"/>
            <a:chOff x="1353" y="2793"/>
            <a:chExt cx="1488" cy="424"/>
          </a:xfrm>
        </p:grpSpPr>
        <p:sp>
          <p:nvSpPr>
            <p:cNvPr id="51" name="Line 9"/>
            <p:cNvSpPr>
              <a:spLocks noChangeShapeType="1"/>
            </p:cNvSpPr>
            <p:nvPr/>
          </p:nvSpPr>
          <p:spPr bwMode="auto">
            <a:xfrm>
              <a:off x="1353" y="2841"/>
              <a:ext cx="1488" cy="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Line 13"/>
            <p:cNvSpPr>
              <a:spLocks noChangeShapeType="1"/>
            </p:cNvSpPr>
            <p:nvPr/>
          </p:nvSpPr>
          <p:spPr bwMode="auto">
            <a:xfrm>
              <a:off x="1353" y="2841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Line 14"/>
            <p:cNvSpPr>
              <a:spLocks noChangeShapeType="1"/>
            </p:cNvSpPr>
            <p:nvPr/>
          </p:nvSpPr>
          <p:spPr bwMode="auto">
            <a:xfrm flipV="1">
              <a:off x="1353" y="2793"/>
              <a:ext cx="144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16"/>
            <p:cNvSpPr>
              <a:spLocks noChangeArrowheads="1"/>
            </p:cNvSpPr>
            <p:nvPr/>
          </p:nvSpPr>
          <p:spPr bwMode="auto">
            <a:xfrm>
              <a:off x="1968" y="2928"/>
              <a:ext cx="220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2400" dirty="0">
                  <a:solidFill>
                    <a:schemeClr val="tx2"/>
                  </a:solidFill>
                </a:rPr>
                <a:t>B</a:t>
              </a:r>
            </a:p>
          </p:txBody>
        </p:sp>
      </p:grpSp>
      <p:sp>
        <p:nvSpPr>
          <p:cNvPr id="55" name="Rectangle 17"/>
          <p:cNvSpPr>
            <a:spLocks noChangeArrowheads="1"/>
          </p:cNvSpPr>
          <p:nvPr/>
        </p:nvSpPr>
        <p:spPr bwMode="auto">
          <a:xfrm>
            <a:off x="5486400" y="4114800"/>
            <a:ext cx="2481263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i="1">
                <a:solidFill>
                  <a:schemeClr val="accent2"/>
                </a:solidFill>
              </a:rPr>
              <a:t>Dependency graph</a:t>
            </a:r>
          </a:p>
        </p:txBody>
      </p:sp>
      <p:sp>
        <p:nvSpPr>
          <p:cNvPr id="59" name="Rectangle 20"/>
          <p:cNvSpPr>
            <a:spLocks noChangeArrowheads="1"/>
          </p:cNvSpPr>
          <p:nvPr/>
        </p:nvSpPr>
        <p:spPr bwMode="auto">
          <a:xfrm>
            <a:off x="762000" y="2438400"/>
            <a:ext cx="7314504" cy="82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T1:	 R(A), W(A),   		     	       </a:t>
            </a:r>
            <a:r>
              <a:rPr lang="en-US" sz="2400" dirty="0" smtClean="0">
                <a:solidFill>
                  <a:schemeClr val="tx1"/>
                </a:solidFill>
              </a:rPr>
              <a:t>      R(B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  <a:r>
              <a:rPr lang="en-US" sz="2400" dirty="0">
                <a:solidFill>
                  <a:schemeClr val="bg1"/>
                </a:solidFill>
              </a:rPr>
              <a:t>, W(B)</a:t>
            </a:r>
          </a:p>
          <a:p>
            <a:r>
              <a:rPr lang="en-US" sz="2400" dirty="0">
                <a:solidFill>
                  <a:schemeClr val="tx1"/>
                </a:solidFill>
              </a:rPr>
              <a:t>T2:	   		R(A), W(A), R(B), W(B)</a:t>
            </a:r>
          </a:p>
        </p:txBody>
      </p:sp>
    </p:spTree>
    <p:extLst>
      <p:ext uri="{BB962C8B-B14F-4D97-AF65-F5344CB8AC3E}">
        <p14:creationId xmlns:p14="http://schemas.microsoft.com/office/powerpoint/2010/main" val="87329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Serializable or Conflict Serializable?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Schedule T is equivalent to some serial schedule 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Schedule T’s dependency graph is acyclic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The more restrictive property</a:t>
            </a:r>
          </a:p>
          <a:p>
            <a:endParaRPr lang="en-US" sz="2400" dirty="0" smtClean="0"/>
          </a:p>
          <a:p>
            <a:r>
              <a:rPr lang="en-US" sz="2400" dirty="0" smtClean="0"/>
              <a:t>For 2 conflicting operations, what is True?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At least one is a write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At least one is a read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They are on the same object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They are from the same </a:t>
            </a:r>
            <a:r>
              <a:rPr lang="en-US" sz="2000" dirty="0" smtClean="0"/>
              <a:t>transaction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6181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An Aside: View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3692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Alternative (weaker!) notion of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Schedules S1 and S2 are </a:t>
            </a:r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view equivalent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if:</a:t>
            </a:r>
          </a:p>
          <a:p>
            <a:pPr lvl="1"/>
            <a:r>
              <a:rPr lang="en-US" sz="2200" i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ame initial reads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: If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reads initial value of A in S1, then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also reads initial value of A in S2</a:t>
            </a:r>
          </a:p>
          <a:p>
            <a:pPr lvl="1"/>
            <a:r>
              <a:rPr lang="en-US" sz="2200" i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ame dependent reads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: If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reads value of A written by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in S1, then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also reads value of A written by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in S2</a:t>
            </a:r>
          </a:p>
          <a:p>
            <a:pPr lvl="1"/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Same winning writes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: If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writes final value of A in S1, then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also writes final value of A in S2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Basically, allows all conflict serializable schedules + “blind writes”</a:t>
            </a: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838200" y="5531996"/>
            <a:ext cx="3886200" cy="1196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0488" tIns="44450" rIns="90488" bIns="4445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T1: R(A)	  W(A)</a:t>
            </a:r>
          </a:p>
          <a:p>
            <a:r>
              <a:rPr lang="en-US" sz="2400">
                <a:solidFill>
                  <a:schemeClr val="tx2"/>
                </a:solidFill>
              </a:rPr>
              <a:t>T2:	   W(A)</a:t>
            </a:r>
          </a:p>
          <a:p>
            <a:r>
              <a:rPr lang="en-US" sz="2400">
                <a:solidFill>
                  <a:schemeClr val="tx2"/>
                </a:solidFill>
              </a:rPr>
              <a:t>T3:		             W(A)</a:t>
            </a:r>
          </a:p>
        </p:txBody>
      </p:sp>
      <p:sp>
        <p:nvSpPr>
          <p:cNvPr id="29" name="Rectangle 5"/>
          <p:cNvSpPr>
            <a:spLocks noChangeArrowheads="1"/>
          </p:cNvSpPr>
          <p:nvPr/>
        </p:nvSpPr>
        <p:spPr bwMode="auto">
          <a:xfrm>
            <a:off x="5562600" y="5531996"/>
            <a:ext cx="3962400" cy="1196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0488" tIns="44450" rIns="90488" bIns="4445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T1: R(A),W(A)</a:t>
            </a:r>
          </a:p>
          <a:p>
            <a:r>
              <a:rPr lang="en-US" sz="2400">
                <a:solidFill>
                  <a:schemeClr val="tx2"/>
                </a:solidFill>
              </a:rPr>
              <a:t>T2:	              W(A)</a:t>
            </a:r>
          </a:p>
          <a:p>
            <a:r>
              <a:rPr lang="en-US" sz="2400">
                <a:solidFill>
                  <a:schemeClr val="tx2"/>
                </a:solidFill>
              </a:rPr>
              <a:t>T3:		             W(A)</a:t>
            </a:r>
          </a:p>
        </p:txBody>
      </p:sp>
      <p:grpSp>
        <p:nvGrpSpPr>
          <p:cNvPr id="30" name="Group 6"/>
          <p:cNvGrpSpPr>
            <a:grpSpLocks/>
          </p:cNvGrpSpPr>
          <p:nvPr/>
        </p:nvGrpSpPr>
        <p:grpSpPr bwMode="auto">
          <a:xfrm>
            <a:off x="4876800" y="6220971"/>
            <a:ext cx="533400" cy="203200"/>
            <a:chOff x="2592" y="3012"/>
            <a:chExt cx="336" cy="128"/>
          </a:xfrm>
        </p:grpSpPr>
        <p:sp>
          <p:nvSpPr>
            <p:cNvPr id="31" name="Line 7"/>
            <p:cNvSpPr>
              <a:spLocks noChangeShapeType="1"/>
            </p:cNvSpPr>
            <p:nvPr/>
          </p:nvSpPr>
          <p:spPr bwMode="auto">
            <a:xfrm>
              <a:off x="2592" y="3012"/>
              <a:ext cx="3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Line 8"/>
            <p:cNvSpPr>
              <a:spLocks noChangeShapeType="1"/>
            </p:cNvSpPr>
            <p:nvPr/>
          </p:nvSpPr>
          <p:spPr bwMode="auto">
            <a:xfrm>
              <a:off x="2592" y="3076"/>
              <a:ext cx="3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Line 9"/>
            <p:cNvSpPr>
              <a:spLocks noChangeShapeType="1"/>
            </p:cNvSpPr>
            <p:nvPr/>
          </p:nvSpPr>
          <p:spPr bwMode="auto">
            <a:xfrm>
              <a:off x="2592" y="3140"/>
              <a:ext cx="3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34" name="Text Box 10"/>
          <p:cNvSpPr txBox="1">
            <a:spLocks noChangeArrowheads="1"/>
          </p:cNvSpPr>
          <p:nvPr/>
        </p:nvSpPr>
        <p:spPr bwMode="auto">
          <a:xfrm>
            <a:off x="4768850" y="5814571"/>
            <a:ext cx="8002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tx2"/>
                </a:solidFill>
                <a:latin typeface="Tahoma" charset="0"/>
              </a:rPr>
              <a:t>view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807470" y="5509771"/>
            <a:ext cx="6772027" cy="1069689"/>
            <a:chOff x="1119673" y="5486400"/>
            <a:chExt cx="6849867" cy="1069689"/>
          </a:xfrm>
        </p:grpSpPr>
        <p:sp>
          <p:nvSpPr>
            <p:cNvPr id="44" name="Oval 43"/>
            <p:cNvSpPr/>
            <p:nvPr/>
          </p:nvSpPr>
          <p:spPr bwMode="auto">
            <a:xfrm rot="20821537">
              <a:off x="1119673" y="5565489"/>
              <a:ext cx="2003972" cy="990600"/>
            </a:xfrm>
            <a:prstGeom prst="ellipse">
              <a:avLst/>
            </a:prstGeom>
            <a:solidFill>
              <a:srgbClr val="FFFF00">
                <a:alpha val="51000"/>
              </a:srgb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Book Antiqua" charset="0"/>
              </a:endParaRPr>
            </a:p>
          </p:txBody>
        </p:sp>
        <p:sp>
          <p:nvSpPr>
            <p:cNvPr id="45" name="Oval 44"/>
            <p:cNvSpPr/>
            <p:nvPr/>
          </p:nvSpPr>
          <p:spPr bwMode="auto">
            <a:xfrm rot="1126504">
              <a:off x="5988340" y="5486400"/>
              <a:ext cx="1981200" cy="990600"/>
            </a:xfrm>
            <a:prstGeom prst="ellipse">
              <a:avLst/>
            </a:prstGeom>
            <a:solidFill>
              <a:srgbClr val="FFFF00">
                <a:alpha val="51000"/>
              </a:srgb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Book Antiqu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54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Notes on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r>
              <a:rPr lang="en-US" dirty="0" smtClean="0">
                <a:solidFill>
                  <a:schemeClr val="tx2"/>
                </a:solidFill>
              </a:rPr>
              <a:t> Definitions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View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allows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(a few)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more schedules than conflict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does.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But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V.S. is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difficult to enforce efficiently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.</a:t>
            </a:r>
          </a:p>
          <a:p>
            <a:pPr lvl="1"/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Neither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definition allows all schedules that are actually serializable.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Because they don’t understand the meanings of the operations or the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data</a:t>
            </a:r>
          </a:p>
          <a:p>
            <a:pPr lvl="1"/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 practice, Conflict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is what gets used, because it can be enforced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efficiently</a:t>
            </a:r>
          </a:p>
          <a:p>
            <a:pPr lvl="1"/>
            <a:r>
              <a:rPr lang="en-US" sz="2000" dirty="0">
                <a:solidFill>
                  <a:srgbClr val="14405C"/>
                </a:solidFill>
                <a:latin typeface="Tahoma" charset="0"/>
                <a:ea typeface="ＭＳ Ｐゴシック" charset="0"/>
              </a:rPr>
              <a:t>To allow more concurrency, some special cases do get handled separately.  (Search the web for “Escrow Transactions” for example</a:t>
            </a:r>
            <a:r>
              <a:rPr lang="en-US" sz="2000" dirty="0" smtClean="0">
                <a:solidFill>
                  <a:srgbClr val="14405C"/>
                </a:solidFill>
                <a:latin typeface="Tahoma" charset="0"/>
                <a:ea typeface="ＭＳ Ｐゴシック" charset="0"/>
              </a:rPr>
              <a:t>)</a:t>
            </a:r>
            <a:endParaRPr lang="en-US" sz="2000" dirty="0">
              <a:solidFill>
                <a:srgbClr val="14405C"/>
              </a:solidFill>
              <a:latin typeface="Tahom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39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Applications on DBMS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Any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compute service that maintains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state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today is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an application on top of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some kind of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DBMS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Uber App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Kayak Site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Amazon.com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BankofAmerica.co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Pokemon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Go App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225" y="1675226"/>
            <a:ext cx="1294406" cy="2265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3337" t="27120" r="13651" b="31213"/>
          <a:stretch/>
        </p:blipFill>
        <p:spPr>
          <a:xfrm>
            <a:off x="6899968" y="4022368"/>
            <a:ext cx="2163085" cy="563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8744" y="2399682"/>
            <a:ext cx="2562851" cy="14395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460551"/>
            <a:ext cx="2758440" cy="2332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733" y="4092567"/>
            <a:ext cx="3423235" cy="27889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7045" y="4668180"/>
            <a:ext cx="1265082" cy="202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76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Two Phase Locking (2PL)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most common theme for enforcing conflict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 bit “pessimistic”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Sets locks for fear of conflict… Some cost here.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Alternative schemes “optimistically” let transactions move forward, and either abort or ”repair” them when conflicts are detected.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Not today</a:t>
            </a:r>
          </a:p>
        </p:txBody>
      </p:sp>
    </p:spTree>
    <p:extLst>
      <p:ext uri="{BB962C8B-B14F-4D97-AF65-F5344CB8AC3E}">
        <p14:creationId xmlns:p14="http://schemas.microsoft.com/office/powerpoint/2010/main" val="57471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Two Phase Locking (2PL)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3733800"/>
            <a:ext cx="7939770" cy="25908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rules:</a:t>
            </a:r>
          </a:p>
          <a:p>
            <a:pPr lvl="1"/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must obtain a 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(shared) lock  before reading, and an 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(exclusive) lock before writing.</a:t>
            </a:r>
          </a:p>
          <a:p>
            <a:pPr lvl="1"/>
            <a:r>
              <a:rPr lang="en-US" sz="2200" dirty="0" err="1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200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 cannot get new locks after releasing any locks.</a:t>
            </a:r>
          </a:p>
        </p:txBody>
      </p:sp>
      <p:graphicFrame>
        <p:nvGraphicFramePr>
          <p:cNvPr id="11" name="Group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584317"/>
              </p:ext>
            </p:extLst>
          </p:nvPr>
        </p:nvGraphicFramePr>
        <p:xfrm>
          <a:off x="4572000" y="1447800"/>
          <a:ext cx="2286000" cy="1843096"/>
        </p:xfrm>
        <a:graphic>
          <a:graphicData uri="http://schemas.openxmlformats.org/drawingml/2006/table">
            <a:tbl>
              <a:tblPr firstRow="1" firstCol="1">
                <a:tableStyleId>{91EBBBCC-DAD2-459C-BE2E-F6DE35CF9A28}</a:tableStyleId>
              </a:tblPr>
              <a:tblGrid>
                <a:gridCol w="762000"/>
                <a:gridCol w="762000"/>
                <a:gridCol w="762000"/>
              </a:tblGrid>
              <a:tr h="60151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S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X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>
                    <a:solidFill>
                      <a:schemeClr val="accent5"/>
                    </a:solidFill>
                  </a:tcPr>
                </a:tc>
              </a:tr>
              <a:tr h="6400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S</a:t>
                      </a: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sym typeface="Symbol" charset="0"/>
                        </a:rPr>
                        <a:t></a:t>
                      </a:r>
                      <a:endParaRPr kumimoji="0" lang="en-US" sz="36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–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</a:tr>
              <a:tr h="60151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X</a:t>
                      </a: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–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</a:rPr>
                        <a:t>–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T="45709" marB="45709" anchor="ctr" horzOverflow="overflow"/>
                </a:tc>
              </a:tr>
            </a:tbl>
          </a:graphicData>
        </a:graphic>
      </p:graphicFrame>
      <p:sp>
        <p:nvSpPr>
          <p:cNvPr id="12" name="Text Box 22"/>
          <p:cNvSpPr txBox="1">
            <a:spLocks noChangeArrowheads="1"/>
          </p:cNvSpPr>
          <p:nvPr/>
        </p:nvSpPr>
        <p:spPr bwMode="auto">
          <a:xfrm>
            <a:off x="1981200" y="1775623"/>
            <a:ext cx="206375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/>
              <a:t>Lock</a:t>
            </a:r>
          </a:p>
          <a:p>
            <a:r>
              <a:rPr lang="en-US" sz="2400" dirty="0"/>
              <a:t>Compatibility</a:t>
            </a:r>
          </a:p>
          <a:p>
            <a:r>
              <a:rPr lang="en-US" sz="2400" dirty="0"/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142192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Two Phase Locking (2PL)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4495800"/>
            <a:ext cx="7939770" cy="18288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2PL guarantees conflict </a:t>
            </a:r>
            <a:r>
              <a:rPr lang="en-US" sz="26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(why?)</a:t>
            </a:r>
          </a:p>
          <a:p>
            <a:endParaRPr lang="en-US" sz="26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But, does not prevent </a:t>
            </a:r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cascading aborts</a:t>
            </a:r>
          </a:p>
        </p:txBody>
      </p:sp>
      <p:sp>
        <p:nvSpPr>
          <p:cNvPr id="13" name="Line 23"/>
          <p:cNvSpPr>
            <a:spLocks noChangeShapeType="1"/>
          </p:cNvSpPr>
          <p:nvPr/>
        </p:nvSpPr>
        <p:spPr bwMode="auto">
          <a:xfrm>
            <a:off x="2743200" y="3657600"/>
            <a:ext cx="4953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arrow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24"/>
          <p:cNvSpPr txBox="1">
            <a:spLocks noChangeArrowheads="1"/>
          </p:cNvSpPr>
          <p:nvPr/>
        </p:nvSpPr>
        <p:spPr bwMode="auto">
          <a:xfrm>
            <a:off x="4495800" y="3657600"/>
            <a:ext cx="79541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 dirty="0">
                <a:solidFill>
                  <a:schemeClr val="tx2"/>
                </a:solidFill>
              </a:rPr>
              <a:t>time</a:t>
            </a:r>
          </a:p>
        </p:txBody>
      </p:sp>
      <p:sp>
        <p:nvSpPr>
          <p:cNvPr id="15" name="Line 25"/>
          <p:cNvSpPr>
            <a:spLocks noChangeShapeType="1"/>
          </p:cNvSpPr>
          <p:nvPr/>
        </p:nvSpPr>
        <p:spPr bwMode="auto">
          <a:xfrm flipH="1" flipV="1">
            <a:off x="2743200" y="1219200"/>
            <a:ext cx="0" cy="2438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arrow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Text Box 26"/>
          <p:cNvSpPr txBox="1">
            <a:spLocks noChangeArrowheads="1"/>
          </p:cNvSpPr>
          <p:nvPr/>
        </p:nvSpPr>
        <p:spPr bwMode="auto">
          <a:xfrm>
            <a:off x="858838" y="2286000"/>
            <a:ext cx="18081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 dirty="0">
                <a:solidFill>
                  <a:schemeClr val="tx2"/>
                </a:solidFill>
              </a:rPr>
              <a:t># locks held</a:t>
            </a:r>
          </a:p>
        </p:txBody>
      </p:sp>
      <p:sp>
        <p:nvSpPr>
          <p:cNvPr id="17" name="Freeform 28"/>
          <p:cNvSpPr>
            <a:spLocks/>
          </p:cNvSpPr>
          <p:nvPr/>
        </p:nvSpPr>
        <p:spPr bwMode="auto">
          <a:xfrm>
            <a:off x="2768600" y="1778000"/>
            <a:ext cx="4394200" cy="1865313"/>
          </a:xfrm>
          <a:custGeom>
            <a:avLst/>
            <a:gdLst>
              <a:gd name="T0" fmla="*/ 0 w 3082"/>
              <a:gd name="T1" fmla="*/ 2147483647 h 1175"/>
              <a:gd name="T2" fmla="*/ 2147483647 w 3082"/>
              <a:gd name="T3" fmla="*/ 2147483647 h 1175"/>
              <a:gd name="T4" fmla="*/ 2147483647 w 3082"/>
              <a:gd name="T5" fmla="*/ 2147483647 h 1175"/>
              <a:gd name="T6" fmla="*/ 2147483647 w 3082"/>
              <a:gd name="T7" fmla="*/ 2147483647 h 1175"/>
              <a:gd name="T8" fmla="*/ 2147483647 w 3082"/>
              <a:gd name="T9" fmla="*/ 2147483647 h 1175"/>
              <a:gd name="T10" fmla="*/ 2147483647 w 3082"/>
              <a:gd name="T11" fmla="*/ 2147483647 h 1175"/>
              <a:gd name="T12" fmla="*/ 2147483647 w 3082"/>
              <a:gd name="T13" fmla="*/ 2147483647 h 1175"/>
              <a:gd name="T14" fmla="*/ 2147483647 w 3082"/>
              <a:gd name="T15" fmla="*/ 2147483647 h 1175"/>
              <a:gd name="T16" fmla="*/ 2147483647 w 3082"/>
              <a:gd name="T17" fmla="*/ 2147483647 h 1175"/>
              <a:gd name="T18" fmla="*/ 2147483647 w 3082"/>
              <a:gd name="T19" fmla="*/ 2147483647 h 1175"/>
              <a:gd name="T20" fmla="*/ 2147483647 w 3082"/>
              <a:gd name="T21" fmla="*/ 2147483647 h 1175"/>
              <a:gd name="T22" fmla="*/ 2147483647 w 3082"/>
              <a:gd name="T23" fmla="*/ 2147483647 h 1175"/>
              <a:gd name="T24" fmla="*/ 2147483647 w 3082"/>
              <a:gd name="T25" fmla="*/ 2147483647 h 1175"/>
              <a:gd name="T26" fmla="*/ 2147483647 w 3082"/>
              <a:gd name="T27" fmla="*/ 2147483647 h 1175"/>
              <a:gd name="T28" fmla="*/ 2147483647 w 3082"/>
              <a:gd name="T29" fmla="*/ 2147483647 h 1175"/>
              <a:gd name="T30" fmla="*/ 2147483647 w 3082"/>
              <a:gd name="T31" fmla="*/ 2147483647 h 1175"/>
              <a:gd name="T32" fmla="*/ 2147483647 w 3082"/>
              <a:gd name="T33" fmla="*/ 0 h 1175"/>
              <a:gd name="T34" fmla="*/ 2147483647 w 3082"/>
              <a:gd name="T35" fmla="*/ 2147483647 h 1175"/>
              <a:gd name="T36" fmla="*/ 2147483647 w 3082"/>
              <a:gd name="T37" fmla="*/ 2147483647 h 1175"/>
              <a:gd name="T38" fmla="*/ 2147483647 w 3082"/>
              <a:gd name="T39" fmla="*/ 2147483647 h 1175"/>
              <a:gd name="T40" fmla="*/ 2147483647 w 3082"/>
              <a:gd name="T41" fmla="*/ 2147483647 h 1175"/>
              <a:gd name="T42" fmla="*/ 2147483647 w 3082"/>
              <a:gd name="T43" fmla="*/ 2147483647 h 1175"/>
              <a:gd name="T44" fmla="*/ 2147483647 w 3082"/>
              <a:gd name="T45" fmla="*/ 2147483647 h 1175"/>
              <a:gd name="T46" fmla="*/ 2147483647 w 3082"/>
              <a:gd name="T47" fmla="*/ 2147483647 h 1175"/>
              <a:gd name="T48" fmla="*/ 2147483647 w 3082"/>
              <a:gd name="T49" fmla="*/ 2147483647 h 1175"/>
              <a:gd name="T50" fmla="*/ 2147483647 w 3082"/>
              <a:gd name="T51" fmla="*/ 2147483647 h 1175"/>
              <a:gd name="T52" fmla="*/ 2147483647 w 3082"/>
              <a:gd name="T53" fmla="*/ 2147483647 h 1175"/>
              <a:gd name="T54" fmla="*/ 2147483647 w 3082"/>
              <a:gd name="T55" fmla="*/ 2147483647 h 1175"/>
              <a:gd name="T56" fmla="*/ 2147483647 w 3082"/>
              <a:gd name="T57" fmla="*/ 2147483647 h 1175"/>
              <a:gd name="T58" fmla="*/ 2147483647 w 3082"/>
              <a:gd name="T59" fmla="*/ 2147483647 h 1175"/>
              <a:gd name="T60" fmla="*/ 2147483647 w 3082"/>
              <a:gd name="T61" fmla="*/ 2147483647 h 117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082"/>
              <a:gd name="T94" fmla="*/ 0 h 1175"/>
              <a:gd name="T95" fmla="*/ 3082 w 3082"/>
              <a:gd name="T96" fmla="*/ 1175 h 117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082" h="1175">
                <a:moveTo>
                  <a:pt x="0" y="1167"/>
                </a:moveTo>
                <a:cubicBezTo>
                  <a:pt x="46" y="1151"/>
                  <a:pt x="82" y="1119"/>
                  <a:pt x="124" y="1097"/>
                </a:cubicBezTo>
                <a:cubicBezTo>
                  <a:pt x="159" y="1079"/>
                  <a:pt x="198" y="1070"/>
                  <a:pt x="233" y="1050"/>
                </a:cubicBezTo>
                <a:cubicBezTo>
                  <a:pt x="287" y="1019"/>
                  <a:pt x="336" y="986"/>
                  <a:pt x="397" y="973"/>
                </a:cubicBezTo>
                <a:cubicBezTo>
                  <a:pt x="444" y="940"/>
                  <a:pt x="497" y="912"/>
                  <a:pt x="552" y="895"/>
                </a:cubicBezTo>
                <a:cubicBezTo>
                  <a:pt x="563" y="888"/>
                  <a:pt x="628" y="849"/>
                  <a:pt x="646" y="832"/>
                </a:cubicBezTo>
                <a:cubicBezTo>
                  <a:pt x="658" y="821"/>
                  <a:pt x="665" y="805"/>
                  <a:pt x="677" y="794"/>
                </a:cubicBezTo>
                <a:cubicBezTo>
                  <a:pt x="688" y="784"/>
                  <a:pt x="704" y="779"/>
                  <a:pt x="716" y="770"/>
                </a:cubicBezTo>
                <a:cubicBezTo>
                  <a:pt x="756" y="739"/>
                  <a:pt x="794" y="702"/>
                  <a:pt x="832" y="669"/>
                </a:cubicBezTo>
                <a:cubicBezTo>
                  <a:pt x="856" y="648"/>
                  <a:pt x="886" y="635"/>
                  <a:pt x="910" y="614"/>
                </a:cubicBezTo>
                <a:cubicBezTo>
                  <a:pt x="922" y="603"/>
                  <a:pt x="929" y="587"/>
                  <a:pt x="941" y="576"/>
                </a:cubicBezTo>
                <a:cubicBezTo>
                  <a:pt x="952" y="566"/>
                  <a:pt x="968" y="561"/>
                  <a:pt x="980" y="552"/>
                </a:cubicBezTo>
                <a:cubicBezTo>
                  <a:pt x="1018" y="522"/>
                  <a:pt x="1047" y="492"/>
                  <a:pt x="1089" y="467"/>
                </a:cubicBezTo>
                <a:cubicBezTo>
                  <a:pt x="1125" y="421"/>
                  <a:pt x="1170" y="389"/>
                  <a:pt x="1206" y="342"/>
                </a:cubicBezTo>
                <a:cubicBezTo>
                  <a:pt x="1256" y="277"/>
                  <a:pt x="1294" y="219"/>
                  <a:pt x="1354" y="163"/>
                </a:cubicBezTo>
                <a:cubicBezTo>
                  <a:pt x="1394" y="126"/>
                  <a:pt x="1461" y="86"/>
                  <a:pt x="1502" y="54"/>
                </a:cubicBezTo>
                <a:cubicBezTo>
                  <a:pt x="1543" y="22"/>
                  <a:pt x="1605" y="28"/>
                  <a:pt x="1650" y="0"/>
                </a:cubicBezTo>
                <a:cubicBezTo>
                  <a:pt x="1766" y="21"/>
                  <a:pt x="1881" y="55"/>
                  <a:pt x="1992" y="93"/>
                </a:cubicBezTo>
                <a:cubicBezTo>
                  <a:pt x="2048" y="112"/>
                  <a:pt x="2109" y="113"/>
                  <a:pt x="2163" y="140"/>
                </a:cubicBezTo>
                <a:cubicBezTo>
                  <a:pt x="2232" y="175"/>
                  <a:pt x="2307" y="218"/>
                  <a:pt x="2374" y="256"/>
                </a:cubicBezTo>
                <a:cubicBezTo>
                  <a:pt x="2407" y="275"/>
                  <a:pt x="2434" y="312"/>
                  <a:pt x="2467" y="334"/>
                </a:cubicBezTo>
                <a:cubicBezTo>
                  <a:pt x="2509" y="390"/>
                  <a:pt x="2570" y="431"/>
                  <a:pt x="2607" y="490"/>
                </a:cubicBezTo>
                <a:cubicBezTo>
                  <a:pt x="2647" y="553"/>
                  <a:pt x="2608" y="523"/>
                  <a:pt x="2654" y="552"/>
                </a:cubicBezTo>
                <a:cubicBezTo>
                  <a:pt x="2672" y="608"/>
                  <a:pt x="2686" y="666"/>
                  <a:pt x="2701" y="723"/>
                </a:cubicBezTo>
                <a:cubicBezTo>
                  <a:pt x="2704" y="734"/>
                  <a:pt x="2703" y="745"/>
                  <a:pt x="2708" y="755"/>
                </a:cubicBezTo>
                <a:cubicBezTo>
                  <a:pt x="2738" y="811"/>
                  <a:pt x="2780" y="846"/>
                  <a:pt x="2817" y="895"/>
                </a:cubicBezTo>
                <a:cubicBezTo>
                  <a:pt x="2847" y="934"/>
                  <a:pt x="2861" y="961"/>
                  <a:pt x="2903" y="988"/>
                </a:cubicBezTo>
                <a:cubicBezTo>
                  <a:pt x="2921" y="1040"/>
                  <a:pt x="2895" y="979"/>
                  <a:pt x="2942" y="1035"/>
                </a:cubicBezTo>
                <a:cubicBezTo>
                  <a:pt x="3001" y="1105"/>
                  <a:pt x="2904" y="1028"/>
                  <a:pt x="2989" y="1089"/>
                </a:cubicBezTo>
                <a:cubicBezTo>
                  <a:pt x="3027" y="1150"/>
                  <a:pt x="2978" y="1079"/>
                  <a:pt x="3027" y="1128"/>
                </a:cubicBezTo>
                <a:cubicBezTo>
                  <a:pt x="3050" y="1151"/>
                  <a:pt x="3051" y="1160"/>
                  <a:pt x="3082" y="1175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Text Box 30"/>
          <p:cNvSpPr txBox="1">
            <a:spLocks noChangeArrowheads="1"/>
          </p:cNvSpPr>
          <p:nvPr/>
        </p:nvSpPr>
        <p:spPr bwMode="auto">
          <a:xfrm>
            <a:off x="5791200" y="1447800"/>
            <a:ext cx="19780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accent2"/>
                </a:solidFill>
              </a:rPr>
              <a:t>release phase</a:t>
            </a:r>
          </a:p>
        </p:txBody>
      </p:sp>
      <p:sp>
        <p:nvSpPr>
          <p:cNvPr id="19" name="Text Box 31"/>
          <p:cNvSpPr txBox="1">
            <a:spLocks noChangeArrowheads="1"/>
          </p:cNvSpPr>
          <p:nvPr/>
        </p:nvSpPr>
        <p:spPr bwMode="auto">
          <a:xfrm>
            <a:off x="3048000" y="1447800"/>
            <a:ext cx="1981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accent2"/>
                </a:solidFill>
              </a:rPr>
              <a:t>acquisition phase</a:t>
            </a:r>
          </a:p>
        </p:txBody>
      </p:sp>
      <p:sp>
        <p:nvSpPr>
          <p:cNvPr id="21" name="Line 29"/>
          <p:cNvSpPr>
            <a:spLocks noChangeShapeType="1"/>
          </p:cNvSpPr>
          <p:nvPr/>
        </p:nvSpPr>
        <p:spPr bwMode="auto">
          <a:xfrm>
            <a:off x="5105400" y="1371600"/>
            <a:ext cx="0" cy="228600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Why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2PL guarantees conflict </a:t>
            </a:r>
            <a:r>
              <a:rPr lang="en-US" dirty="0" err="1" smtClean="0">
                <a:solidFill>
                  <a:schemeClr val="tx2"/>
                </a:solidFill>
              </a:rPr>
              <a:t>serializability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615440"/>
            <a:ext cx="7939770" cy="4908822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When a committing transaction has reached the end of its acquisition phase</a:t>
            </a:r>
            <a:r>
              <a:rPr lang="mr-IN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…</a:t>
            </a:r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Call this the ”lock point”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 this point, it has 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everything it needs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locked</a:t>
            </a:r>
            <a:r>
              <a:rPr lang="mr-IN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…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mr-IN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…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and any conflicting transactions either: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started release phase before this point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are blocked waiting for this transaction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Hence visibility of actions of two conflicting transactions are ordered by their lock points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order of lock points gives us an equivalent serial schedule!</a:t>
            </a:r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49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Strict Two Phase Locking (2PL)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143000"/>
            <a:ext cx="7939770" cy="57150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Problem: Cascading Aborts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Example: rollback of T1 requires rollback of T2!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Strict Two Phase Locking (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Strict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2PL) protocol: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Same as 2PL, except</a:t>
            </a:r>
          </a:p>
          <a:p>
            <a:pPr lvl="1"/>
            <a:r>
              <a:rPr lang="en-US" sz="2000" u="sng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All locks </a:t>
            </a:r>
            <a:r>
              <a:rPr lang="en-US" sz="2000" u="sng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released </a:t>
            </a:r>
            <a:r>
              <a:rPr lang="en-US" sz="2000" u="sng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together when </a:t>
            </a:r>
            <a:r>
              <a:rPr lang="en-US" sz="2000" u="sng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transaction completes</a:t>
            </a:r>
            <a:endParaRPr lang="en-US" sz="2400" u="sng" dirty="0">
              <a:solidFill>
                <a:srgbClr val="FF0000"/>
              </a:solidFill>
              <a:ea typeface="Lucida Console" charset="0"/>
              <a:cs typeface="Lucida Console" charset="0"/>
            </a:endParaRP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(i.e.) either</a:t>
            </a:r>
          </a:p>
          <a:p>
            <a:pPr lvl="3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 has committed (commit record on disk),</a:t>
            </a:r>
          </a:p>
          <a:p>
            <a:pPr lvl="3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Or</a:t>
            </a:r>
          </a:p>
          <a:p>
            <a:pPr lvl="3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Transaction has aborted and rollback is complete</a:t>
            </a: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495300" y="2362200"/>
            <a:ext cx="7696200" cy="76200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r>
              <a:rPr lang="en-US" sz="2000" b="1" dirty="0">
                <a:solidFill>
                  <a:schemeClr val="tx2"/>
                </a:solidFill>
                <a:latin typeface="Tahoma" charset="0"/>
              </a:rPr>
              <a:t>T1:	R(A), W(A)			 Abort</a:t>
            </a:r>
          </a:p>
          <a:p>
            <a:r>
              <a:rPr lang="en-US" sz="2000" b="1" dirty="0">
                <a:solidFill>
                  <a:schemeClr val="tx2"/>
                </a:solidFill>
                <a:latin typeface="Tahoma" charset="0"/>
              </a:rPr>
              <a:t>T2:			R(A), W(A)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04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Strict Two Phase Locking (2PL)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Line 4"/>
          <p:cNvSpPr>
            <a:spLocks noChangeShapeType="1"/>
          </p:cNvSpPr>
          <p:nvPr/>
        </p:nvSpPr>
        <p:spPr bwMode="auto">
          <a:xfrm flipH="1" flipV="1">
            <a:off x="2743200" y="1981200"/>
            <a:ext cx="0" cy="2438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arrow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58838" y="3048000"/>
            <a:ext cx="18081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tx1"/>
                </a:solidFill>
              </a:rPr>
              <a:t># locks held</a:t>
            </a: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>
            <a:off x="2768600" y="2514600"/>
            <a:ext cx="4394200" cy="1890713"/>
          </a:xfrm>
          <a:custGeom>
            <a:avLst/>
            <a:gdLst>
              <a:gd name="T0" fmla="*/ 0 w 3082"/>
              <a:gd name="T1" fmla="*/ 2147483647 h 1175"/>
              <a:gd name="T2" fmla="*/ 2147483647 w 3082"/>
              <a:gd name="T3" fmla="*/ 2147483647 h 1175"/>
              <a:gd name="T4" fmla="*/ 2147483647 w 3082"/>
              <a:gd name="T5" fmla="*/ 2147483647 h 1175"/>
              <a:gd name="T6" fmla="*/ 2147483647 w 3082"/>
              <a:gd name="T7" fmla="*/ 2147483647 h 1175"/>
              <a:gd name="T8" fmla="*/ 2147483647 w 3082"/>
              <a:gd name="T9" fmla="*/ 2147483647 h 1175"/>
              <a:gd name="T10" fmla="*/ 2147483647 w 3082"/>
              <a:gd name="T11" fmla="*/ 2147483647 h 1175"/>
              <a:gd name="T12" fmla="*/ 2147483647 w 3082"/>
              <a:gd name="T13" fmla="*/ 2147483647 h 1175"/>
              <a:gd name="T14" fmla="*/ 2147483647 w 3082"/>
              <a:gd name="T15" fmla="*/ 2147483647 h 1175"/>
              <a:gd name="T16" fmla="*/ 2147483647 w 3082"/>
              <a:gd name="T17" fmla="*/ 2147483647 h 1175"/>
              <a:gd name="T18" fmla="*/ 2147483647 w 3082"/>
              <a:gd name="T19" fmla="*/ 2147483647 h 1175"/>
              <a:gd name="T20" fmla="*/ 2147483647 w 3082"/>
              <a:gd name="T21" fmla="*/ 2147483647 h 1175"/>
              <a:gd name="T22" fmla="*/ 2147483647 w 3082"/>
              <a:gd name="T23" fmla="*/ 2147483647 h 1175"/>
              <a:gd name="T24" fmla="*/ 2147483647 w 3082"/>
              <a:gd name="T25" fmla="*/ 2147483647 h 1175"/>
              <a:gd name="T26" fmla="*/ 2147483647 w 3082"/>
              <a:gd name="T27" fmla="*/ 2147483647 h 1175"/>
              <a:gd name="T28" fmla="*/ 2147483647 w 3082"/>
              <a:gd name="T29" fmla="*/ 2147483647 h 1175"/>
              <a:gd name="T30" fmla="*/ 2147483647 w 3082"/>
              <a:gd name="T31" fmla="*/ 2147483647 h 1175"/>
              <a:gd name="T32" fmla="*/ 2147483647 w 3082"/>
              <a:gd name="T33" fmla="*/ 0 h 1175"/>
              <a:gd name="T34" fmla="*/ 2147483647 w 3082"/>
              <a:gd name="T35" fmla="*/ 2147483647 h 1175"/>
              <a:gd name="T36" fmla="*/ 2147483647 w 3082"/>
              <a:gd name="T37" fmla="*/ 2147483647 h 1175"/>
              <a:gd name="T38" fmla="*/ 2147483647 w 3082"/>
              <a:gd name="T39" fmla="*/ 2147483647 h 1175"/>
              <a:gd name="T40" fmla="*/ 2147483647 w 3082"/>
              <a:gd name="T41" fmla="*/ 2147483647 h 1175"/>
              <a:gd name="T42" fmla="*/ 2147483647 w 3082"/>
              <a:gd name="T43" fmla="*/ 2147483647 h 1175"/>
              <a:gd name="T44" fmla="*/ 2147483647 w 3082"/>
              <a:gd name="T45" fmla="*/ 2147483647 h 1175"/>
              <a:gd name="T46" fmla="*/ 2147483647 w 3082"/>
              <a:gd name="T47" fmla="*/ 2147483647 h 1175"/>
              <a:gd name="T48" fmla="*/ 2147483647 w 3082"/>
              <a:gd name="T49" fmla="*/ 2147483647 h 1175"/>
              <a:gd name="T50" fmla="*/ 2147483647 w 3082"/>
              <a:gd name="T51" fmla="*/ 2147483647 h 1175"/>
              <a:gd name="T52" fmla="*/ 2147483647 w 3082"/>
              <a:gd name="T53" fmla="*/ 2147483647 h 1175"/>
              <a:gd name="T54" fmla="*/ 2147483647 w 3082"/>
              <a:gd name="T55" fmla="*/ 2147483647 h 1175"/>
              <a:gd name="T56" fmla="*/ 2147483647 w 3082"/>
              <a:gd name="T57" fmla="*/ 2147483647 h 1175"/>
              <a:gd name="T58" fmla="*/ 2147483647 w 3082"/>
              <a:gd name="T59" fmla="*/ 2147483647 h 1175"/>
              <a:gd name="T60" fmla="*/ 2147483647 w 3082"/>
              <a:gd name="T61" fmla="*/ 2147483647 h 117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3082"/>
              <a:gd name="T94" fmla="*/ 0 h 1175"/>
              <a:gd name="T95" fmla="*/ 3082 w 3082"/>
              <a:gd name="T96" fmla="*/ 1175 h 1175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3082" h="1175">
                <a:moveTo>
                  <a:pt x="0" y="1167"/>
                </a:moveTo>
                <a:cubicBezTo>
                  <a:pt x="46" y="1151"/>
                  <a:pt x="82" y="1119"/>
                  <a:pt x="124" y="1097"/>
                </a:cubicBezTo>
                <a:cubicBezTo>
                  <a:pt x="159" y="1079"/>
                  <a:pt x="198" y="1070"/>
                  <a:pt x="233" y="1050"/>
                </a:cubicBezTo>
                <a:cubicBezTo>
                  <a:pt x="287" y="1019"/>
                  <a:pt x="336" y="986"/>
                  <a:pt x="397" y="973"/>
                </a:cubicBezTo>
                <a:cubicBezTo>
                  <a:pt x="444" y="940"/>
                  <a:pt x="497" y="912"/>
                  <a:pt x="552" y="895"/>
                </a:cubicBezTo>
                <a:cubicBezTo>
                  <a:pt x="563" y="888"/>
                  <a:pt x="628" y="849"/>
                  <a:pt x="646" y="832"/>
                </a:cubicBezTo>
                <a:cubicBezTo>
                  <a:pt x="658" y="821"/>
                  <a:pt x="665" y="805"/>
                  <a:pt x="677" y="794"/>
                </a:cubicBezTo>
                <a:cubicBezTo>
                  <a:pt x="688" y="784"/>
                  <a:pt x="704" y="779"/>
                  <a:pt x="716" y="770"/>
                </a:cubicBezTo>
                <a:cubicBezTo>
                  <a:pt x="756" y="739"/>
                  <a:pt x="794" y="702"/>
                  <a:pt x="832" y="669"/>
                </a:cubicBezTo>
                <a:cubicBezTo>
                  <a:pt x="856" y="648"/>
                  <a:pt x="886" y="635"/>
                  <a:pt x="910" y="614"/>
                </a:cubicBezTo>
                <a:cubicBezTo>
                  <a:pt x="922" y="603"/>
                  <a:pt x="929" y="587"/>
                  <a:pt x="941" y="576"/>
                </a:cubicBezTo>
                <a:cubicBezTo>
                  <a:pt x="952" y="566"/>
                  <a:pt x="968" y="561"/>
                  <a:pt x="980" y="552"/>
                </a:cubicBezTo>
                <a:cubicBezTo>
                  <a:pt x="1018" y="522"/>
                  <a:pt x="1047" y="492"/>
                  <a:pt x="1089" y="467"/>
                </a:cubicBezTo>
                <a:cubicBezTo>
                  <a:pt x="1125" y="421"/>
                  <a:pt x="1170" y="389"/>
                  <a:pt x="1206" y="342"/>
                </a:cubicBezTo>
                <a:cubicBezTo>
                  <a:pt x="1256" y="277"/>
                  <a:pt x="1294" y="219"/>
                  <a:pt x="1354" y="163"/>
                </a:cubicBezTo>
                <a:cubicBezTo>
                  <a:pt x="1394" y="126"/>
                  <a:pt x="1461" y="86"/>
                  <a:pt x="1502" y="54"/>
                </a:cubicBezTo>
                <a:cubicBezTo>
                  <a:pt x="1543" y="22"/>
                  <a:pt x="1605" y="28"/>
                  <a:pt x="1650" y="0"/>
                </a:cubicBezTo>
                <a:cubicBezTo>
                  <a:pt x="1766" y="21"/>
                  <a:pt x="1881" y="55"/>
                  <a:pt x="1992" y="93"/>
                </a:cubicBezTo>
                <a:cubicBezTo>
                  <a:pt x="2048" y="112"/>
                  <a:pt x="2109" y="113"/>
                  <a:pt x="2163" y="140"/>
                </a:cubicBezTo>
                <a:cubicBezTo>
                  <a:pt x="2232" y="175"/>
                  <a:pt x="2307" y="218"/>
                  <a:pt x="2374" y="256"/>
                </a:cubicBezTo>
                <a:cubicBezTo>
                  <a:pt x="2407" y="275"/>
                  <a:pt x="2434" y="312"/>
                  <a:pt x="2467" y="334"/>
                </a:cubicBezTo>
                <a:cubicBezTo>
                  <a:pt x="2509" y="390"/>
                  <a:pt x="2570" y="431"/>
                  <a:pt x="2607" y="490"/>
                </a:cubicBezTo>
                <a:cubicBezTo>
                  <a:pt x="2647" y="553"/>
                  <a:pt x="2608" y="523"/>
                  <a:pt x="2654" y="552"/>
                </a:cubicBezTo>
                <a:cubicBezTo>
                  <a:pt x="2672" y="608"/>
                  <a:pt x="2686" y="666"/>
                  <a:pt x="2701" y="723"/>
                </a:cubicBezTo>
                <a:cubicBezTo>
                  <a:pt x="2704" y="734"/>
                  <a:pt x="2703" y="745"/>
                  <a:pt x="2708" y="755"/>
                </a:cubicBezTo>
                <a:cubicBezTo>
                  <a:pt x="2738" y="811"/>
                  <a:pt x="2780" y="846"/>
                  <a:pt x="2817" y="895"/>
                </a:cubicBezTo>
                <a:cubicBezTo>
                  <a:pt x="2847" y="934"/>
                  <a:pt x="2861" y="961"/>
                  <a:pt x="2903" y="988"/>
                </a:cubicBezTo>
                <a:cubicBezTo>
                  <a:pt x="2921" y="1040"/>
                  <a:pt x="2895" y="979"/>
                  <a:pt x="2942" y="1035"/>
                </a:cubicBezTo>
                <a:cubicBezTo>
                  <a:pt x="3001" y="1105"/>
                  <a:pt x="2904" y="1028"/>
                  <a:pt x="2989" y="1089"/>
                </a:cubicBezTo>
                <a:cubicBezTo>
                  <a:pt x="3027" y="1150"/>
                  <a:pt x="2978" y="1079"/>
                  <a:pt x="3027" y="1128"/>
                </a:cubicBezTo>
                <a:cubicBezTo>
                  <a:pt x="3050" y="1151"/>
                  <a:pt x="3051" y="1160"/>
                  <a:pt x="3082" y="1175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3048000" y="2209800"/>
            <a:ext cx="1981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accent2"/>
                </a:solidFill>
              </a:rPr>
              <a:t>acquisition phase</a:t>
            </a:r>
          </a:p>
        </p:txBody>
      </p:sp>
      <p:sp>
        <p:nvSpPr>
          <p:cNvPr id="15" name="Rectangle 8"/>
          <p:cNvSpPr>
            <a:spLocks noChangeArrowheads="1"/>
          </p:cNvSpPr>
          <p:nvPr/>
        </p:nvSpPr>
        <p:spPr bwMode="auto">
          <a:xfrm>
            <a:off x="5105400" y="2133600"/>
            <a:ext cx="2209800" cy="2286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9"/>
          <p:cNvSpPr>
            <a:spLocks noChangeShapeType="1"/>
          </p:cNvSpPr>
          <p:nvPr/>
        </p:nvSpPr>
        <p:spPr bwMode="auto">
          <a:xfrm>
            <a:off x="2743200" y="4419600"/>
            <a:ext cx="4953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arrow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4495800" y="4419600"/>
            <a:ext cx="78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8" name="Line 11"/>
          <p:cNvSpPr>
            <a:spLocks noChangeShapeType="1"/>
          </p:cNvSpPr>
          <p:nvPr/>
        </p:nvSpPr>
        <p:spPr bwMode="auto">
          <a:xfrm>
            <a:off x="5105400" y="2514600"/>
            <a:ext cx="0" cy="1905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Text Box 12"/>
          <p:cNvSpPr txBox="1">
            <a:spLocks noChangeArrowheads="1"/>
          </p:cNvSpPr>
          <p:nvPr/>
        </p:nvSpPr>
        <p:spPr bwMode="auto">
          <a:xfrm>
            <a:off x="5257800" y="3200400"/>
            <a:ext cx="2514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400">
                <a:solidFill>
                  <a:schemeClr val="accent2"/>
                </a:solidFill>
              </a:rPr>
              <a:t>release all locks at end of xact</a:t>
            </a:r>
          </a:p>
        </p:txBody>
      </p:sp>
    </p:spTree>
    <p:extLst>
      <p:ext uri="{BB962C8B-B14F-4D97-AF65-F5344CB8AC3E}">
        <p14:creationId xmlns:p14="http://schemas.microsoft.com/office/powerpoint/2010/main" val="14487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The two phases of 2PL are: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Prepare and Commit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Acquisition and Release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Optimization and Execution</a:t>
            </a:r>
          </a:p>
          <a:p>
            <a:pPr marL="971550" lvl="1" indent="-514350">
              <a:buFont typeface="+mj-lt"/>
              <a:buAutoNum type="alphaUcPeriod"/>
            </a:pPr>
            <a:endParaRPr lang="en-US" sz="2400" dirty="0" smtClean="0"/>
          </a:p>
          <a:p>
            <a:r>
              <a:rPr lang="en-US" sz="2800" dirty="0" smtClean="0"/>
              <a:t>Which is avoided by 2PL? Strict 2PL? 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Isolation problems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Cascading abort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2400" dirty="0" smtClean="0"/>
              <a:t>Cyclic dependency graphs</a:t>
            </a:r>
          </a:p>
        </p:txBody>
      </p:sp>
    </p:spTree>
    <p:extLst>
      <p:ext uri="{BB962C8B-B14F-4D97-AF65-F5344CB8AC3E}">
        <p14:creationId xmlns:p14="http://schemas.microsoft.com/office/powerpoint/2010/main" val="128389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Next ...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0" y="1600200"/>
            <a:ext cx="2136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A few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53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tx2"/>
                </a:solidFill>
              </a:rPr>
              <a:t>Non-2PL, A = 1000, B = 2000, Output = ?</a:t>
            </a:r>
            <a:endParaRPr lang="en-US" sz="2800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73"/>
          <p:cNvGraphicFramePr>
            <a:graphicFrameLocks/>
          </p:cNvGraphicFramePr>
          <p:nvPr>
            <p:extLst/>
          </p:nvPr>
        </p:nvGraphicFramePr>
        <p:xfrm>
          <a:off x="1066800" y="914400"/>
          <a:ext cx="7772400" cy="5643563"/>
        </p:xfrm>
        <a:graphic>
          <a:graphicData uri="http://schemas.openxmlformats.org/drawingml/2006/table">
            <a:tbl>
              <a:tblPr/>
              <a:tblGrid>
                <a:gridCol w="3886200"/>
                <a:gridCol w="38862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itchFamily="-110" charset="0"/>
                        </a:rPr>
                        <a:t>T1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itchFamily="-110" charset="0"/>
                        </a:rPr>
                        <a:t>T2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Lock_S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A: = A-50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19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Write(A)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Lock_S(B)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PRINT(A), PRINT(B), PRINT(A+B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B := B +50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Write(B)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572000" y="5802868"/>
            <a:ext cx="3733800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Output: 950, 2000, 2950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05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97823"/>
            <a:ext cx="8229600" cy="584775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2PL, A = 1000, B = 2000, Output = ?</a:t>
            </a:r>
            <a:endParaRPr lang="en-US" sz="3200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73"/>
          <p:cNvGraphicFramePr>
            <a:graphicFrameLocks/>
          </p:cNvGraphicFramePr>
          <p:nvPr>
            <p:extLst/>
          </p:nvPr>
        </p:nvGraphicFramePr>
        <p:xfrm>
          <a:off x="1066800" y="762001"/>
          <a:ext cx="7772400" cy="5959303"/>
        </p:xfrm>
        <a:graphic>
          <a:graphicData uri="http://schemas.openxmlformats.org/drawingml/2006/table">
            <a:tbl>
              <a:tblPr/>
              <a:tblGrid>
                <a:gridCol w="3886200"/>
                <a:gridCol w="3886200"/>
              </a:tblGrid>
              <a:tr h="39455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itchFamily="-110" charset="0"/>
                        </a:rPr>
                        <a:t>T1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ahoma" pitchFamily="-110" charset="0"/>
                        </a:rPr>
                        <a:t>T2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A: = A-50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Write(A)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866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(B)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Lock_S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B := B +50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Write(B)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7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-110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Lock_S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Read(B)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-110" charset="0"/>
                        </a:rPr>
                        <a:t>Unlock(B)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9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PRINT(A), PRINT(B), PRINT(A+B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pitchFamily="-110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600200" y="6172200"/>
            <a:ext cx="281940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Output: 950, 2050, 3000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44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-48399"/>
            <a:ext cx="8229600" cy="1077218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Applications Want Something from the DBMS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Queries and updates of course: what you learned so far!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Real applications are composed of many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statements being generated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by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user behaviors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Many </a:t>
            </a:r>
            <a:r>
              <a:rPr lang="en-US" sz="22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u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sers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work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with the application at the same time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3200400"/>
            <a:ext cx="1295400" cy="10449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300" y="4666320"/>
            <a:ext cx="1295400" cy="10449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59" y="5711276"/>
            <a:ext cx="1295400" cy="1044956"/>
          </a:xfrm>
          <a:prstGeom prst="rect">
            <a:avLst/>
          </a:prstGeom>
        </p:spPr>
      </p:pic>
      <p:cxnSp>
        <p:nvCxnSpPr>
          <p:cNvPr id="5" name="Straight Arrow Connector 4"/>
          <p:cNvCxnSpPr>
            <a:stCxn id="2" idx="1"/>
            <a:endCxn id="25" idx="3"/>
          </p:cNvCxnSpPr>
          <p:nvPr/>
        </p:nvCxnSpPr>
        <p:spPr>
          <a:xfrm flipH="1">
            <a:off x="3352800" y="3722878"/>
            <a:ext cx="2514600" cy="943442"/>
          </a:xfrm>
          <a:prstGeom prst="straightConnector1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1"/>
            <a:endCxn id="25" idx="3"/>
          </p:cNvCxnSpPr>
          <p:nvPr/>
        </p:nvCxnSpPr>
        <p:spPr>
          <a:xfrm flipH="1" flipV="1">
            <a:off x="3352800" y="4666320"/>
            <a:ext cx="3619500" cy="522478"/>
          </a:xfrm>
          <a:prstGeom prst="straightConnector1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0"/>
            <a:endCxn id="25" idx="3"/>
          </p:cNvCxnSpPr>
          <p:nvPr/>
        </p:nvCxnSpPr>
        <p:spPr>
          <a:xfrm flipH="1" flipV="1">
            <a:off x="3352800" y="4666320"/>
            <a:ext cx="2700759" cy="1044956"/>
          </a:xfrm>
          <a:prstGeom prst="straightConnector1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838200" y="4022916"/>
            <a:ext cx="2514600" cy="128680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Database Management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System</a:t>
            </a:r>
          </a:p>
        </p:txBody>
      </p:sp>
      <p:sp>
        <p:nvSpPr>
          <p:cNvPr id="33" name="TextBox 32"/>
          <p:cNvSpPr txBox="1"/>
          <p:nvPr/>
        </p:nvSpPr>
        <p:spPr>
          <a:xfrm rot="20149869">
            <a:off x="4666743" y="3522822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 rot="20149869">
            <a:off x="4156939" y="3765511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 rot="362640">
            <a:off x="5912369" y="4630152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 rot="362640">
            <a:off x="5189699" y="4557603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 rot="362640">
            <a:off x="4414023" y="4466264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 rot="1209279">
            <a:off x="4075424" y="5142673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 rot="1171241">
            <a:off x="4862399" y="5459736"/>
            <a:ext cx="689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SQL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7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tx2"/>
                </a:solidFill>
              </a:rPr>
              <a:t>Strict 2PL, A = 1000, B = 2000, Output = ?</a:t>
            </a:r>
            <a:endParaRPr lang="en-US" sz="2800" dirty="0">
              <a:solidFill>
                <a:schemeClr val="tx2"/>
              </a:solidFill>
            </a:endParaRPr>
          </a:p>
        </p:txBody>
      </p:sp>
      <p:graphicFrame>
        <p:nvGraphicFramePr>
          <p:cNvPr id="12" name="Group 68"/>
          <p:cNvGraphicFramePr>
            <a:graphicFrameLocks/>
          </p:cNvGraphicFramePr>
          <p:nvPr>
            <p:extLst/>
          </p:nvPr>
        </p:nvGraphicFramePr>
        <p:xfrm>
          <a:off x="1066800" y="914400"/>
          <a:ext cx="7772400" cy="5643563"/>
        </p:xfrm>
        <a:graphic>
          <a:graphicData uri="http://schemas.openxmlformats.org/drawingml/2006/table">
            <a:tbl>
              <a:tblPr/>
              <a:tblGrid>
                <a:gridCol w="3886200"/>
                <a:gridCol w="38862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T1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T2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Lock_S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A: = A-50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19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Write(A)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Lock_X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B := B +50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Write(B)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Unlock(A)</a:t>
                      </a: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Unlock(B)</a:t>
                      </a: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Lock_S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PRINT(A), PRINT(B), PRINT(A+B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Unlock(A)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Unlock(B)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00200" y="6172200"/>
            <a:ext cx="281940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Output: 950, 2050, 3000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6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97823"/>
            <a:ext cx="8229600" cy="584775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Which schedules does Strict 2PL allow?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1" name="AutoShape 4"/>
          <p:cNvSpPr>
            <a:spLocks noChangeArrowheads="1"/>
          </p:cNvSpPr>
          <p:nvPr/>
        </p:nvSpPr>
        <p:spPr bwMode="auto">
          <a:xfrm>
            <a:off x="533400" y="1295400"/>
            <a:ext cx="7924800" cy="5181600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804863" y="1447800"/>
            <a:ext cx="21685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Times New Roman" charset="0"/>
                <a:cs typeface="Times New Roman" charset="0"/>
              </a:rPr>
              <a:t>All Schedules</a:t>
            </a:r>
          </a:p>
        </p:txBody>
      </p:sp>
      <p:sp>
        <p:nvSpPr>
          <p:cNvPr id="14" name="AutoShape 6"/>
          <p:cNvSpPr>
            <a:spLocks noChangeArrowheads="1"/>
          </p:cNvSpPr>
          <p:nvPr/>
        </p:nvSpPr>
        <p:spPr bwMode="auto">
          <a:xfrm>
            <a:off x="914400" y="3429000"/>
            <a:ext cx="7162800" cy="2057400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990600" y="3581400"/>
            <a:ext cx="243840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800" dirty="0" smtClean="0">
                <a:solidFill>
                  <a:schemeClr val="tx2"/>
                </a:solidFill>
                <a:latin typeface="Times New Roman" charset="0"/>
                <a:cs typeface="Times New Roman" charset="0"/>
              </a:rPr>
              <a:t>Avoid</a:t>
            </a:r>
            <a:endParaRPr lang="en-US" sz="2800" dirty="0" smtClean="0">
              <a:solidFill>
                <a:schemeClr val="tx2"/>
              </a:solidFill>
              <a:latin typeface="Times New Roman" charset="0"/>
              <a:cs typeface="Times New Roman" charset="0"/>
            </a:endParaRPr>
          </a:p>
          <a:p>
            <a:r>
              <a:rPr lang="en-US" sz="2800" dirty="0" smtClean="0">
                <a:solidFill>
                  <a:schemeClr val="tx2"/>
                </a:solidFill>
                <a:latin typeface="Times New Roman" charset="0"/>
                <a:cs typeface="Times New Roman" charset="0"/>
              </a:rPr>
              <a:t>Cascading</a:t>
            </a:r>
            <a:br>
              <a:rPr lang="en-US" sz="2800" dirty="0" smtClean="0">
                <a:solidFill>
                  <a:schemeClr val="tx2"/>
                </a:solidFill>
                <a:latin typeface="Times New Roman" charset="0"/>
                <a:cs typeface="Times New Roman" charset="0"/>
              </a:rPr>
            </a:br>
            <a:r>
              <a:rPr lang="en-US" sz="2800" dirty="0" smtClean="0">
                <a:solidFill>
                  <a:schemeClr val="tx2"/>
                </a:solidFill>
                <a:latin typeface="Times New Roman" charset="0"/>
                <a:cs typeface="Times New Roman" charset="0"/>
              </a:rPr>
              <a:t>Aborts</a:t>
            </a:r>
            <a:endParaRPr lang="en-US" sz="2800" dirty="0">
              <a:solidFill>
                <a:schemeClr val="tx2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16" name="AutoShape 8"/>
          <p:cNvSpPr>
            <a:spLocks noChangeArrowheads="1"/>
          </p:cNvSpPr>
          <p:nvPr/>
        </p:nvSpPr>
        <p:spPr bwMode="auto">
          <a:xfrm>
            <a:off x="4495800" y="3962400"/>
            <a:ext cx="1752600" cy="914400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 Box 9"/>
          <p:cNvSpPr txBox="1">
            <a:spLocks noChangeArrowheads="1"/>
          </p:cNvSpPr>
          <p:nvPr/>
        </p:nvSpPr>
        <p:spPr bwMode="auto">
          <a:xfrm>
            <a:off x="4854575" y="4114800"/>
            <a:ext cx="10128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800">
                <a:solidFill>
                  <a:schemeClr val="tx2"/>
                </a:solidFill>
                <a:latin typeface="Times New Roman" charset="0"/>
                <a:cs typeface="Times New Roman" charset="0"/>
              </a:rPr>
              <a:t>Serial</a:t>
            </a:r>
          </a:p>
        </p:txBody>
      </p:sp>
      <p:sp>
        <p:nvSpPr>
          <p:cNvPr id="18" name="AutoShape 10"/>
          <p:cNvSpPr>
            <a:spLocks noChangeArrowheads="1"/>
          </p:cNvSpPr>
          <p:nvPr/>
        </p:nvSpPr>
        <p:spPr bwMode="auto">
          <a:xfrm>
            <a:off x="3810000" y="2438400"/>
            <a:ext cx="3352800" cy="3429000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AutoShape 11"/>
          <p:cNvSpPr>
            <a:spLocks noChangeArrowheads="1"/>
          </p:cNvSpPr>
          <p:nvPr/>
        </p:nvSpPr>
        <p:spPr bwMode="auto">
          <a:xfrm>
            <a:off x="3276600" y="1600200"/>
            <a:ext cx="4343400" cy="4572000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Text Box 12"/>
          <p:cNvSpPr txBox="1">
            <a:spLocks noChangeArrowheads="1"/>
          </p:cNvSpPr>
          <p:nvPr/>
        </p:nvSpPr>
        <p:spPr bwMode="auto">
          <a:xfrm>
            <a:off x="3606800" y="1752600"/>
            <a:ext cx="27209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800">
                <a:solidFill>
                  <a:schemeClr val="tx2"/>
                </a:solidFill>
                <a:latin typeface="Times New Roman" charset="0"/>
                <a:cs typeface="Times New Roman" charset="0"/>
              </a:rPr>
              <a:t>View Serializable</a:t>
            </a:r>
          </a:p>
        </p:txBody>
      </p:sp>
      <p:sp>
        <p:nvSpPr>
          <p:cNvPr id="23" name="Text Box 13"/>
          <p:cNvSpPr txBox="1">
            <a:spLocks noChangeArrowheads="1"/>
          </p:cNvSpPr>
          <p:nvPr/>
        </p:nvSpPr>
        <p:spPr bwMode="auto">
          <a:xfrm>
            <a:off x="3886200" y="2605088"/>
            <a:ext cx="311626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0"/>
              </a:defRPr>
            </a:lvl9pPr>
          </a:lstStyle>
          <a:p>
            <a:r>
              <a:rPr lang="en-US" sz="2800">
                <a:solidFill>
                  <a:schemeClr val="tx2"/>
                </a:solidFill>
                <a:latin typeface="Times New Roman" charset="0"/>
                <a:cs typeface="Times New Roman" charset="0"/>
              </a:rPr>
              <a:t>Conflict Serializable</a:t>
            </a:r>
          </a:p>
        </p:txBody>
      </p:sp>
      <p:sp>
        <p:nvSpPr>
          <p:cNvPr id="24" name="Rectangle 13"/>
          <p:cNvSpPr>
            <a:spLocks noChangeArrowheads="1"/>
          </p:cNvSpPr>
          <p:nvPr/>
        </p:nvSpPr>
        <p:spPr bwMode="auto">
          <a:xfrm>
            <a:off x="3924300" y="3619500"/>
            <a:ext cx="2895600" cy="1600200"/>
          </a:xfrm>
          <a:prstGeom prst="rect">
            <a:avLst/>
          </a:prstGeom>
          <a:pattFill prst="pct50">
            <a:fgClr>
              <a:srgbClr val="FF00FF">
                <a:alpha val="39999"/>
              </a:srgbClr>
            </a:fgClr>
            <a:bgClr>
              <a:srgbClr val="FFFFFF">
                <a:alpha val="39999"/>
              </a:srgbClr>
            </a:bgClr>
          </a:patt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2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Can 3"/>
          <p:cNvSpPr/>
          <p:nvPr/>
        </p:nvSpPr>
        <p:spPr bwMode="auto">
          <a:xfrm>
            <a:off x="3410573" y="5762071"/>
            <a:ext cx="2322853" cy="1037041"/>
          </a:xfrm>
          <a:prstGeom prst="can">
            <a:avLst>
              <a:gd name="adj" fmla="val 41129"/>
            </a:avLst>
          </a:prstGeom>
          <a:gradFill rotWithShape="1">
            <a:gsLst>
              <a:gs pos="0">
                <a:srgbClr val="ABD2EB">
                  <a:shade val="51000"/>
                  <a:satMod val="130000"/>
                </a:srgbClr>
              </a:gs>
              <a:gs pos="80000">
                <a:srgbClr val="ABD2EB">
                  <a:shade val="93000"/>
                  <a:satMod val="130000"/>
                </a:srgbClr>
              </a:gs>
              <a:gs pos="100000">
                <a:srgbClr val="ABD2EB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ABD2E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1336672"/>
            <a:ext cx="8229600" cy="40011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484848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484848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484848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484848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484848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000" kern="0" smtClean="0">
                <a:solidFill>
                  <a:schemeClr val="accent3"/>
                </a:solidFill>
              </a:rPr>
              <a:t> </a:t>
            </a:r>
            <a:endParaRPr lang="en-US" sz="2000" kern="0" dirty="0">
              <a:solidFill>
                <a:schemeClr val="accent3"/>
              </a:solidFill>
            </a:endParaRPr>
          </a:p>
        </p:txBody>
      </p:sp>
      <p:sp>
        <p:nvSpPr>
          <p:cNvPr id="6" name="Right Brace 5"/>
          <p:cNvSpPr/>
          <p:nvPr/>
        </p:nvSpPr>
        <p:spPr>
          <a:xfrm rot="5400000">
            <a:off x="4249082" y="1151536"/>
            <a:ext cx="569637" cy="7239001"/>
          </a:xfrm>
          <a:prstGeom prst="rightBrace">
            <a:avLst>
              <a:gd name="adj1" fmla="val 0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914400" y="2247317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15493" y="2323817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015493" y="1776048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015493" y="2723828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1015493" y="3117364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015496" y="3516804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1015500" y="390606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429002" y="2416191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30095" y="2492691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3530095" y="1944922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530095" y="2892702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3530095" y="3286238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530098" y="368567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3530102" y="4074940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031456" y="2060089"/>
            <a:ext cx="2257266" cy="2153629"/>
          </a:xfrm>
          <a:prstGeom prst="rect">
            <a:avLst/>
          </a:prstGeom>
          <a:gradFill rotWithShape="1">
            <a:gsLst>
              <a:gs pos="0">
                <a:srgbClr val="15405B">
                  <a:tint val="50000"/>
                  <a:satMod val="300000"/>
                </a:srgbClr>
              </a:gs>
              <a:gs pos="35000">
                <a:srgbClr val="15405B">
                  <a:tint val="37000"/>
                  <a:satMod val="300000"/>
                </a:srgbClr>
              </a:gs>
              <a:gs pos="100000">
                <a:srgbClr val="15405B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15405B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Database Management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4405C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System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6132549" y="2136589"/>
            <a:ext cx="2042667" cy="40320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Query Parsing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&amp; Optimization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6132549" y="1588820"/>
            <a:ext cx="2042666" cy="432003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SQL Client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132549" y="2536600"/>
            <a:ext cx="2042668" cy="40126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Relational Operators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132549" y="2930136"/>
            <a:ext cx="2042668" cy="393529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Files and Index Management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6132552" y="3329576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Buffer Management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132556" y="3718838"/>
            <a:ext cx="2042664" cy="386006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Disk Space Management</a:t>
            </a:r>
          </a:p>
        </p:txBody>
      </p:sp>
      <p:sp>
        <p:nvSpPr>
          <p:cNvPr id="28" name="Left Arrow 27"/>
          <p:cNvSpPr/>
          <p:nvPr/>
        </p:nvSpPr>
        <p:spPr>
          <a:xfrm flipH="1">
            <a:off x="2256305" y="5382904"/>
            <a:ext cx="399802" cy="3968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40930" y="5379612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You are here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4534293" y="5165997"/>
            <a:ext cx="1620063" cy="636651"/>
          </a:xfrm>
          <a:prstGeom prst="rect">
            <a:avLst/>
          </a:prstGeom>
          <a:gradFill rotWithShape="1">
            <a:gsLst>
              <a:gs pos="0">
                <a:srgbClr val="2A80B7">
                  <a:shade val="51000"/>
                  <a:satMod val="130000"/>
                </a:srgbClr>
              </a:gs>
              <a:gs pos="80000">
                <a:srgbClr val="2A80B7">
                  <a:shade val="93000"/>
                  <a:satMod val="130000"/>
                </a:srgbClr>
              </a:gs>
              <a:gs pos="100000">
                <a:srgbClr val="2A80B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2A80B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Logging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&amp; Recovery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913444" y="5165997"/>
            <a:ext cx="1620849" cy="636651"/>
          </a:xfrm>
          <a:prstGeom prst="rect">
            <a:avLst/>
          </a:prstGeom>
          <a:gradFill rotWithShape="1">
            <a:gsLst>
              <a:gs pos="0">
                <a:srgbClr val="2A80B7">
                  <a:shade val="51000"/>
                  <a:satMod val="130000"/>
                </a:srgbClr>
              </a:gs>
              <a:gs pos="80000">
                <a:srgbClr val="2A80B7">
                  <a:shade val="93000"/>
                  <a:satMod val="130000"/>
                </a:srgbClr>
              </a:gs>
              <a:gs pos="100000">
                <a:srgbClr val="2A80B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2A80B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Lock 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Manager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5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Lock Management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 and unlock requests handled by Lock Manager</a:t>
            </a: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LM maintains a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hashtable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, keyed on names of objects being locked.</a:t>
            </a:r>
          </a:p>
          <a:p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LM keeps an entry for each currently held lock</a:t>
            </a:r>
          </a:p>
          <a:p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Entry contains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Set of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currently granted access to the lock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Type of lock held (shared or exclusive)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Queue of lock requests</a:t>
            </a:r>
          </a:p>
        </p:txBody>
      </p:sp>
    </p:spTree>
    <p:extLst>
      <p:ext uri="{BB962C8B-B14F-4D97-AF65-F5344CB8AC3E}">
        <p14:creationId xmlns:p14="http://schemas.microsoft.com/office/powerpoint/2010/main" val="49781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Lock Management (continued)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When lock request arrives: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Does any other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hold a conflicting lock?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no, put the requester into “granted set” and let them proceed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yes, put requester into wait queue (typically FIFO)</a:t>
            </a:r>
          </a:p>
          <a:p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6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 upgrade:</a:t>
            </a:r>
          </a:p>
          <a:p>
            <a:pPr lvl="1"/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with shared lock can request to upgrade to exclusive</a:t>
            </a:r>
          </a:p>
        </p:txBody>
      </p:sp>
    </p:spTree>
    <p:extLst>
      <p:ext uri="{BB962C8B-B14F-4D97-AF65-F5344CB8AC3E}">
        <p14:creationId xmlns:p14="http://schemas.microsoft.com/office/powerpoint/2010/main" val="76006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Example (Work out the lock table!)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11" name="Group 61"/>
          <p:cNvGraphicFramePr>
            <a:graphicFrameLocks/>
          </p:cNvGraphicFramePr>
          <p:nvPr>
            <p:extLst/>
          </p:nvPr>
        </p:nvGraphicFramePr>
        <p:xfrm>
          <a:off x="838200" y="1066800"/>
          <a:ext cx="7772400" cy="5491163"/>
        </p:xfrm>
        <a:graphic>
          <a:graphicData uri="http://schemas.openxmlformats.org/drawingml/2006/table">
            <a:tbl>
              <a:tblPr/>
              <a:tblGrid>
                <a:gridCol w="3886200"/>
                <a:gridCol w="3886200"/>
              </a:tblGrid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Lock_X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Lock_S(B)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Read(B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19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Lock_S(A)</a:t>
                      </a: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Read(A)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A: = A-50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Write(A)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Lock_X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charset="0"/>
                          <a:ea typeface="ＭＳ Ｐゴシック" charset="0"/>
                          <a:cs typeface="ＭＳ Ｐゴシック" charset="0"/>
                        </a:rPr>
                        <a:t>(B)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390900" y="3276599"/>
            <a:ext cx="4762500" cy="2862322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Final lock table state: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A: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</a:t>
            </a:r>
            <a:r>
              <a:rPr lang="en-US" sz="1800" dirty="0" smtClean="0">
                <a:solidFill>
                  <a:schemeClr val="bg1"/>
                </a:solidFill>
              </a:rPr>
              <a:t>X lock held by T1</a:t>
            </a:r>
          </a:p>
          <a:p>
            <a:r>
              <a:rPr lang="en-US" sz="1800" dirty="0">
                <a:solidFill>
                  <a:schemeClr val="bg1"/>
                </a:solidFill>
              </a:rPr>
              <a:t>	</a:t>
            </a:r>
            <a:r>
              <a:rPr lang="en-US" sz="1800" dirty="0" smtClean="0">
                <a:solidFill>
                  <a:schemeClr val="bg1"/>
                </a:solidFill>
              </a:rPr>
              <a:t>wait queue = [ T2 wants S ]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B: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</a:t>
            </a:r>
            <a:r>
              <a:rPr lang="en-US" sz="1800" dirty="0" smtClean="0">
                <a:solidFill>
                  <a:schemeClr val="bg1"/>
                </a:solidFill>
              </a:rPr>
              <a:t>S lock held by T2</a:t>
            </a:r>
          </a:p>
          <a:p>
            <a:r>
              <a:rPr lang="en-US" sz="1800" dirty="0">
                <a:solidFill>
                  <a:schemeClr val="bg1"/>
                </a:solidFill>
              </a:rPr>
              <a:t>	</a:t>
            </a:r>
            <a:r>
              <a:rPr lang="en-US" sz="1800" dirty="0" smtClean="0">
                <a:solidFill>
                  <a:schemeClr val="bg1"/>
                </a:solidFill>
              </a:rPr>
              <a:t>wait queue = [ T1 wants X ]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Uh-oh, T1 and T2 are waiting for each other!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6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4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Deadlock: Cycle of transactions waiting for locks to be released by each other.</a:t>
            </a: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Two ways of dealing with deadlocks: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Prevention/Avoidance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Detection and Resolution</a:t>
            </a:r>
          </a:p>
          <a:p>
            <a:pPr lvl="1"/>
            <a:endParaRPr lang="en-US" sz="22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Many systems just punt and use timeouts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What are the dangers with this approach?</a:t>
            </a:r>
          </a:p>
        </p:txBody>
      </p:sp>
    </p:spTree>
    <p:extLst>
      <p:ext uri="{BB962C8B-B14F-4D97-AF65-F5344CB8AC3E}">
        <p14:creationId xmlns:p14="http://schemas.microsoft.com/office/powerpoint/2010/main" val="16494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 Prevention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Common technique in operating systems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Standard approach: resource ordering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Screen &lt; Network Card &lt; Printer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 is this problematic for </a:t>
            </a:r>
            <a:r>
              <a:rPr lang="en-US" sz="24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in a DBMS?</a:t>
            </a:r>
          </a:p>
          <a:p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532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 Avoidance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Assign priorities based on timestamps.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Say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wants a lock that </a:t>
            </a:r>
            <a:r>
              <a:rPr lang="en-US" sz="24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holds.</a:t>
            </a:r>
            <a:r>
              <a:rPr lang="en-US" sz="24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Two possible policies:</a:t>
            </a:r>
          </a:p>
          <a:p>
            <a:pPr lvl="1"/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Wait- Die: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has higher priority,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waits for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; else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aborts</a:t>
            </a:r>
          </a:p>
          <a:p>
            <a:pPr lvl="1"/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Wound-Wait: 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It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has higher priority,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Tj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aborts; else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Ti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waits</a:t>
            </a:r>
            <a:endParaRPr lang="en-US" sz="22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 do these schemes guarantee no deadlocks?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Priority usually based on transaction’s age (now – timestamp)</a:t>
            </a:r>
          </a:p>
          <a:p>
            <a:r>
              <a:rPr lang="en-US" sz="2400" u="sng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Important Detail: </a:t>
            </a:r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If a transaction re-starts, make sure it gets its original timestamp.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02526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Concurrency Control &amp; Recovery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Part 1: Concurrency Control</a:t>
            </a:r>
            <a:endParaRPr lang="en-US" sz="2400" b="1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Provide correct and fast data access in the presence of concurrent work by many users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Disorderly processing that provides the illusion of order</a:t>
            </a:r>
          </a:p>
          <a:p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Part 2: Recovery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Ensures database is fault tolerant, and not corrupted by software, system or media failure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Storage guarantees for mission-critical data</a:t>
            </a:r>
          </a:p>
          <a:p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It’s all about the programmer!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Systems provide guarantees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These guarantees lighten the load of app writers</a:t>
            </a:r>
            <a:endParaRPr lang="en-US" sz="20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endParaRPr lang="en-US" sz="2400" dirty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08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 Detection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Create and maintain a </a:t>
            </a:r>
            <a:r>
              <a:rPr lang="en-US" sz="2400" b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“waits-for” graph</a:t>
            </a:r>
          </a:p>
          <a:p>
            <a:endParaRPr lang="en-US" sz="24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Periodically check for cycles in a graph</a:t>
            </a:r>
          </a:p>
        </p:txBody>
      </p:sp>
    </p:spTree>
    <p:extLst>
      <p:ext uri="{BB962C8B-B14F-4D97-AF65-F5344CB8AC3E}">
        <p14:creationId xmlns:p14="http://schemas.microsoft.com/office/powerpoint/2010/main" val="12545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 Detection (Continued)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9" name="Rectangle 3"/>
          <p:cNvSpPr txBox="1">
            <a:spLocks noChangeArrowheads="1"/>
          </p:cNvSpPr>
          <p:nvPr/>
        </p:nvSpPr>
        <p:spPr>
          <a:xfrm>
            <a:off x="304800" y="1752600"/>
            <a:ext cx="8273015" cy="2070100"/>
          </a:xfrm>
          <a:prstGeom prst="rect">
            <a:avLst/>
          </a:prstGeom>
          <a:noFill/>
        </p:spPr>
        <p:txBody>
          <a:bodyPr vert="horz" lIns="90488" tIns="44450" rIns="90488" bIns="4445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2000" b="1" dirty="0" smtClean="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rPr>
              <a:t>Example: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2000" b="1" dirty="0" smtClean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sz="2000" b="1" dirty="0" smtClean="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rPr>
              <a:t>T1:  S(A), S(D),	       S(B)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sz="2000" b="1" dirty="0" smtClean="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rPr>
              <a:t>T2:	   	   X(B)   		          X(C)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sz="2000" b="1" dirty="0" smtClean="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rPr>
              <a:t>T3:				    S(D), S(C), </a:t>
            </a:r>
            <a:r>
              <a:rPr lang="en-US" sz="2000" b="1" dirty="0" smtClean="0">
                <a:latin typeface="Tahoma" charset="0"/>
                <a:ea typeface="ＭＳ Ｐゴシック" charset="0"/>
                <a:cs typeface="ＭＳ Ｐゴシック" charset="0"/>
              </a:rPr>
              <a:t>		    </a:t>
            </a:r>
            <a:r>
              <a:rPr lang="en-US" sz="2000" b="1" dirty="0" smtClean="0">
                <a:solidFill>
                  <a:srgbClr val="FF0000"/>
                </a:solidFill>
                <a:latin typeface="Tahoma" charset="0"/>
                <a:ea typeface="ＭＳ Ｐゴシック" charset="0"/>
                <a:cs typeface="ＭＳ Ｐゴシック" charset="0"/>
              </a:rPr>
              <a:t>X(A)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sz="2000" b="1" dirty="0" smtClean="0">
                <a:solidFill>
                  <a:schemeClr val="tx2"/>
                </a:solidFill>
                <a:latin typeface="Tahoma" charset="0"/>
                <a:ea typeface="ＭＳ Ｐゴシック" charset="0"/>
                <a:cs typeface="ＭＳ Ｐゴシック" charset="0"/>
              </a:rPr>
              <a:t>T4:						       X(B)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2000" b="1" dirty="0" smtClean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0" name="Oval 15"/>
          <p:cNvSpPr>
            <a:spLocks noChangeArrowheads="1"/>
          </p:cNvSpPr>
          <p:nvPr/>
        </p:nvSpPr>
        <p:spPr bwMode="auto">
          <a:xfrm>
            <a:off x="3517900" y="4343400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Oval 16"/>
          <p:cNvSpPr>
            <a:spLocks noChangeArrowheads="1"/>
          </p:cNvSpPr>
          <p:nvPr/>
        </p:nvSpPr>
        <p:spPr bwMode="auto">
          <a:xfrm>
            <a:off x="5651500" y="4343400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Oval 17"/>
          <p:cNvSpPr>
            <a:spLocks noChangeArrowheads="1"/>
          </p:cNvSpPr>
          <p:nvPr/>
        </p:nvSpPr>
        <p:spPr bwMode="auto">
          <a:xfrm>
            <a:off x="3505200" y="5715000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Oval 18"/>
          <p:cNvSpPr>
            <a:spLocks noChangeArrowheads="1"/>
          </p:cNvSpPr>
          <p:nvPr/>
        </p:nvSpPr>
        <p:spPr bwMode="auto">
          <a:xfrm>
            <a:off x="5562600" y="5715000"/>
            <a:ext cx="673100" cy="673100"/>
          </a:xfrm>
          <a:prstGeom prst="ellips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Rectangle 19"/>
          <p:cNvSpPr>
            <a:spLocks noChangeArrowheads="1"/>
          </p:cNvSpPr>
          <p:nvPr/>
        </p:nvSpPr>
        <p:spPr bwMode="auto">
          <a:xfrm>
            <a:off x="3594100" y="4495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T1</a:t>
            </a:r>
          </a:p>
        </p:txBody>
      </p:sp>
      <p:sp>
        <p:nvSpPr>
          <p:cNvPr id="55" name="Rectangle 20"/>
          <p:cNvSpPr>
            <a:spLocks noChangeArrowheads="1"/>
          </p:cNvSpPr>
          <p:nvPr/>
        </p:nvSpPr>
        <p:spPr bwMode="auto">
          <a:xfrm>
            <a:off x="5727700" y="44958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T2</a:t>
            </a:r>
          </a:p>
        </p:txBody>
      </p:sp>
      <p:sp>
        <p:nvSpPr>
          <p:cNvPr id="56" name="Rectangle 21"/>
          <p:cNvSpPr>
            <a:spLocks noChangeArrowheads="1"/>
          </p:cNvSpPr>
          <p:nvPr/>
        </p:nvSpPr>
        <p:spPr bwMode="auto">
          <a:xfrm>
            <a:off x="3594100" y="58674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T4</a:t>
            </a:r>
          </a:p>
        </p:txBody>
      </p:sp>
      <p:sp>
        <p:nvSpPr>
          <p:cNvPr id="57" name="Rectangle 22"/>
          <p:cNvSpPr>
            <a:spLocks noChangeArrowheads="1"/>
          </p:cNvSpPr>
          <p:nvPr/>
        </p:nvSpPr>
        <p:spPr bwMode="auto">
          <a:xfrm>
            <a:off x="5651500" y="5867400"/>
            <a:ext cx="48891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T3</a:t>
            </a:r>
          </a:p>
        </p:txBody>
      </p:sp>
      <p:sp>
        <p:nvSpPr>
          <p:cNvPr id="58" name="Line 23"/>
          <p:cNvSpPr>
            <a:spLocks noChangeShapeType="1"/>
          </p:cNvSpPr>
          <p:nvPr/>
        </p:nvSpPr>
        <p:spPr bwMode="auto">
          <a:xfrm>
            <a:off x="4203700" y="4648200"/>
            <a:ext cx="14478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Line 24"/>
          <p:cNvSpPr>
            <a:spLocks noChangeShapeType="1"/>
          </p:cNvSpPr>
          <p:nvPr/>
        </p:nvSpPr>
        <p:spPr bwMode="auto">
          <a:xfrm>
            <a:off x="5956300" y="5029200"/>
            <a:ext cx="0" cy="6858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Line 25"/>
          <p:cNvSpPr>
            <a:spLocks noChangeShapeType="1"/>
          </p:cNvSpPr>
          <p:nvPr/>
        </p:nvSpPr>
        <p:spPr bwMode="auto">
          <a:xfrm flipH="1" flipV="1">
            <a:off x="4127500" y="4953000"/>
            <a:ext cx="1524000" cy="914400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Line 26"/>
          <p:cNvSpPr>
            <a:spLocks noChangeShapeType="1"/>
          </p:cNvSpPr>
          <p:nvPr/>
        </p:nvSpPr>
        <p:spPr bwMode="auto">
          <a:xfrm flipV="1">
            <a:off x="4127500" y="4800600"/>
            <a:ext cx="1600200" cy="99060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8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Deadlock!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T1, T2, T3 are deadlocked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Doing no good, and holding locks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T4 still cruising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 the background, run a deadlock detection algorithm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Periodically extract the waits-for graph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Find cycles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“Shoot” a transaction on the cycle</a:t>
            </a:r>
            <a:endParaRPr lang="en-US" sz="2000" b="1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Empirical fact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Most deadlock cycles are small (2-3 transactions)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Ironic factoid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State-of-the-art approaches to deadlock detection (e.g. Dreadlocks) are implemented using lock-free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165304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Locking Granularity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0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Locking Granularity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Hard to decide what granularity to lock </a:t>
            </a:r>
          </a:p>
          <a:p>
            <a:pPr lvl="1"/>
            <a:r>
              <a:rPr lang="en-US" sz="2200" b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T</a:t>
            </a:r>
            <a:r>
              <a:rPr lang="en-US" sz="22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uples vs Pages vs Tables?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7429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Multiple Locking Granularity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Shouldn’t have to make same decision for all transactions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!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Allow data items to be of various sizes and define a hierarchy of data granularities, where the small granularities are nested within larger ones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Can be represented graphically as a tree.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When a transaction locks a node in the tree </a:t>
            </a:r>
            <a:r>
              <a:rPr lang="en-US" sz="2000" i="1" dirty="0" err="1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explicity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, it </a:t>
            </a:r>
            <a:r>
              <a:rPr lang="en-US" sz="2000" i="1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implicitly</a:t>
            </a:r>
            <a:r>
              <a:rPr lang="en-US" sz="2000" dirty="0" smtClean="0">
                <a:solidFill>
                  <a:srgbClr val="FF0000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locks all the node’s descendants in the same mode. 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Granularity of locking (level in tree where locking is done):</a:t>
            </a:r>
          </a:p>
          <a:p>
            <a:pPr lvl="1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Fine granularity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(lower in tree): high concurrency, high locking overhead</a:t>
            </a:r>
          </a:p>
          <a:p>
            <a:pPr lvl="1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Coarse granularity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(higher in tree): low locking overhead, low concurrency</a:t>
            </a:r>
          </a:p>
        </p:txBody>
      </p:sp>
    </p:spTree>
    <p:extLst>
      <p:ext uri="{BB962C8B-B14F-4D97-AF65-F5344CB8AC3E}">
        <p14:creationId xmlns:p14="http://schemas.microsoft.com/office/powerpoint/2010/main" val="37773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97823"/>
            <a:ext cx="8229600" cy="584775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Example of Granularity Hierarchy (SQL)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47029" y="4267200"/>
            <a:ext cx="7830785" cy="2286000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Data “containers” can be viewed as nested. 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levels, starting from the coarsest (top) level are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d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atabase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t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ables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p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ages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tuples/records</a:t>
            </a:r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4191000" y="5129463"/>
            <a:ext cx="0" cy="1271337"/>
          </a:xfrm>
          <a:prstGeom prst="line">
            <a:avLst/>
          </a:prstGeom>
          <a:noFill/>
          <a:ln w="47625">
            <a:solidFill>
              <a:schemeClr val="tx2"/>
            </a:solidFill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4383780" y="5430253"/>
            <a:ext cx="13096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contains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581400" y="6611442"/>
            <a:ext cx="5562600" cy="228600"/>
          </a:xfrm>
          <a:prstGeom prst="rect">
            <a:avLst/>
          </a:prstGeom>
        </p:spPr>
        <p:txBody>
          <a:bodyPr/>
          <a:lstStyle/>
          <a:p>
            <a:r>
              <a:rPr lang="en-US" sz="1050" dirty="0" smtClean="0">
                <a:solidFill>
                  <a:schemeClr val="tx2"/>
                </a:solidFill>
              </a:rPr>
              <a:t>Database System Concepts – </a:t>
            </a:r>
            <a:r>
              <a:rPr lang="en-US" sz="1050" smtClean="0">
                <a:solidFill>
                  <a:schemeClr val="tx2"/>
                </a:solidFill>
              </a:rPr>
              <a:t>6</a:t>
            </a:r>
            <a:r>
              <a:rPr lang="en-US" sz="1050" baseline="30000" smtClean="0">
                <a:solidFill>
                  <a:schemeClr val="tx2"/>
                </a:solidFill>
              </a:rPr>
              <a:t>th</a:t>
            </a:r>
            <a:r>
              <a:rPr lang="en-US" sz="1050" smtClean="0">
                <a:solidFill>
                  <a:schemeClr val="tx2"/>
                </a:solidFill>
              </a:rPr>
              <a:t> Edition Thanks </a:t>
            </a:r>
            <a:r>
              <a:rPr lang="en-US" sz="1050" dirty="0" smtClean="0">
                <a:solidFill>
                  <a:schemeClr val="tx2"/>
                </a:solidFill>
              </a:rPr>
              <a:t>to @</a:t>
            </a:r>
            <a:r>
              <a:rPr lang="en-US" sz="1050" dirty="0" err="1" smtClean="0">
                <a:solidFill>
                  <a:schemeClr val="tx2"/>
                </a:solidFill>
              </a:rPr>
              <a:t>Silberschatz</a:t>
            </a:r>
            <a:r>
              <a:rPr lang="en-US" sz="1050" dirty="0" smtClean="0">
                <a:solidFill>
                  <a:schemeClr val="tx2"/>
                </a:solidFill>
              </a:rPr>
              <a:t>, </a:t>
            </a:r>
            <a:r>
              <a:rPr lang="en-US" sz="1050" dirty="0" err="1" smtClean="0">
                <a:solidFill>
                  <a:schemeClr val="tx2"/>
                </a:solidFill>
              </a:rPr>
              <a:t>Korth</a:t>
            </a:r>
            <a:r>
              <a:rPr lang="en-US" sz="1050" dirty="0" smtClean="0">
                <a:solidFill>
                  <a:schemeClr val="tx2"/>
                </a:solidFill>
              </a:rPr>
              <a:t> and </a:t>
            </a:r>
            <a:r>
              <a:rPr lang="en-US" sz="1050" dirty="0" err="1" smtClean="0">
                <a:solidFill>
                  <a:schemeClr val="tx2"/>
                </a:solidFill>
              </a:rPr>
              <a:t>Sudarshan</a:t>
            </a:r>
            <a:endParaRPr lang="en-US" sz="1050" dirty="0">
              <a:solidFill>
                <a:schemeClr val="tx2"/>
              </a:solidFill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5424643" y="1066800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kumimoji="0" lang="en-US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DB</a:t>
            </a:r>
            <a:endParaRPr kumimoji="0" lang="en-US" sz="1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4404688" y="1784808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T</a:t>
            </a:r>
            <a:r>
              <a:rPr kumimoji="0" lang="en-US" sz="1000" b="0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1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6362700" y="1784808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T</a:t>
            </a:r>
            <a:r>
              <a:rPr kumimoji="0" lang="en-US" sz="1000" b="0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2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2282465" y="2644219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>
                <a:solidFill>
                  <a:srgbClr val="000000"/>
                </a:solidFill>
              </a:rPr>
              <a:t>P</a:t>
            </a:r>
            <a:r>
              <a:rPr kumimoji="0" lang="en-US" sz="1000" b="0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a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4406189" y="2640216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err="1" smtClean="0">
                <a:solidFill>
                  <a:srgbClr val="000000"/>
                </a:solidFill>
              </a:rPr>
              <a:t>P</a:t>
            </a:r>
            <a:r>
              <a:rPr kumimoji="0" lang="en-US" sz="1000" b="0" i="0" u="none" strike="noStrike" cap="none" normalizeH="0" baseline="-2500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Helvetica Neue" charset="0"/>
              </a:rPr>
              <a:t>b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6362700" y="2632341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smtClean="0">
                <a:solidFill>
                  <a:srgbClr val="000000"/>
                </a:solidFill>
              </a:rPr>
              <a:t>P</a:t>
            </a:r>
            <a:r>
              <a:rPr lang="en-US" sz="1000" baseline="-25000" dirty="0">
                <a:solidFill>
                  <a:srgbClr val="000000"/>
                </a:solidFill>
              </a:rPr>
              <a:t>c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Helvetica Neue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1368065" y="3418067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smtClean="0">
                <a:solidFill>
                  <a:srgbClr val="000000"/>
                </a:solidFill>
              </a:rPr>
              <a:t>r</a:t>
            </a:r>
            <a:r>
              <a:rPr lang="en-US" sz="1000" baseline="-25000" dirty="0" smtClean="0">
                <a:solidFill>
                  <a:srgbClr val="000000"/>
                </a:solidFill>
              </a:rPr>
              <a:t>a1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1958670" y="3409131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smtClean="0">
                <a:solidFill>
                  <a:srgbClr val="000000"/>
                </a:solidFill>
              </a:rPr>
              <a:t>r</a:t>
            </a:r>
            <a:r>
              <a:rPr lang="en-US" sz="1000" baseline="-25000" smtClean="0">
                <a:solidFill>
                  <a:srgbClr val="000000"/>
                </a:solidFill>
              </a:rPr>
              <a:t>a2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991660" y="3404898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smtClean="0">
                <a:solidFill>
                  <a:srgbClr val="000000"/>
                </a:solidFill>
              </a:rPr>
              <a:t>r</a:t>
            </a:r>
            <a:r>
              <a:rPr lang="en-US" sz="1000" baseline="-25000" dirty="0" smtClean="0">
                <a:solidFill>
                  <a:srgbClr val="000000"/>
                </a:solidFill>
              </a:rPr>
              <a:t>an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3854756" y="3404898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smtClean="0">
                <a:solidFill>
                  <a:srgbClr val="000000"/>
                </a:solidFill>
              </a:rPr>
              <a:t>r</a:t>
            </a:r>
            <a:r>
              <a:rPr lang="en-US" sz="1000" baseline="-25000" smtClean="0">
                <a:solidFill>
                  <a:srgbClr val="000000"/>
                </a:solidFill>
              </a:rPr>
              <a:t>b1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4942338" y="3398134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err="1" smtClean="0">
                <a:solidFill>
                  <a:srgbClr val="000000"/>
                </a:solidFill>
              </a:rPr>
              <a:t>r</a:t>
            </a:r>
            <a:r>
              <a:rPr lang="en-US" sz="1000" baseline="-25000" dirty="0" err="1" smtClean="0">
                <a:solidFill>
                  <a:srgbClr val="000000"/>
                </a:solidFill>
              </a:rPr>
              <a:t>bk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5930588" y="3416906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smtClean="0">
                <a:solidFill>
                  <a:srgbClr val="000000"/>
                </a:solidFill>
              </a:rPr>
              <a:t>r</a:t>
            </a:r>
            <a:r>
              <a:rPr lang="en-US" sz="1000" baseline="-25000" dirty="0" smtClean="0">
                <a:solidFill>
                  <a:srgbClr val="000000"/>
                </a:solidFill>
              </a:rPr>
              <a:t>c1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957996" y="3400349"/>
            <a:ext cx="537650" cy="414780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7938"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000" dirty="0" err="1" smtClean="0">
                <a:solidFill>
                  <a:srgbClr val="000000"/>
                </a:solidFill>
              </a:rPr>
              <a:t>r</a:t>
            </a:r>
            <a:r>
              <a:rPr lang="en-US" sz="1000" baseline="-25000" dirty="0" err="1" smtClean="0">
                <a:solidFill>
                  <a:srgbClr val="000000"/>
                </a:solidFill>
              </a:rPr>
              <a:t>cm</a:t>
            </a:r>
            <a:endParaRPr kumimoji="0" lang="en-US" sz="1000" b="0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cxnSp>
        <p:nvCxnSpPr>
          <p:cNvPr id="4" name="Straight Arrow Connector 3"/>
          <p:cNvCxnSpPr>
            <a:stCxn id="2" idx="3"/>
            <a:endCxn id="16" idx="0"/>
          </p:cNvCxnSpPr>
          <p:nvPr/>
        </p:nvCxnSpPr>
        <p:spPr bwMode="auto">
          <a:xfrm flipH="1">
            <a:off x="4673513" y="1420837"/>
            <a:ext cx="829867" cy="36397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Straight Arrow Connector 29"/>
          <p:cNvCxnSpPr>
            <a:stCxn id="2" idx="5"/>
            <a:endCxn id="17" idx="0"/>
          </p:cNvCxnSpPr>
          <p:nvPr/>
        </p:nvCxnSpPr>
        <p:spPr bwMode="auto">
          <a:xfrm>
            <a:off x="5883556" y="1420837"/>
            <a:ext cx="747969" cy="36397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/>
          <p:cNvCxnSpPr>
            <a:stCxn id="16" idx="3"/>
            <a:endCxn id="18" idx="0"/>
          </p:cNvCxnSpPr>
          <p:nvPr/>
        </p:nvCxnSpPr>
        <p:spPr bwMode="auto">
          <a:xfrm flipH="1">
            <a:off x="2551290" y="2138845"/>
            <a:ext cx="1932135" cy="505374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Straight Arrow Connector 34"/>
          <p:cNvCxnSpPr>
            <a:stCxn id="16" idx="4"/>
            <a:endCxn id="19" idx="0"/>
          </p:cNvCxnSpPr>
          <p:nvPr/>
        </p:nvCxnSpPr>
        <p:spPr bwMode="auto">
          <a:xfrm>
            <a:off x="4673513" y="2199588"/>
            <a:ext cx="1501" cy="440628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8" name="Straight Arrow Connector 37"/>
          <p:cNvCxnSpPr>
            <a:stCxn id="17" idx="4"/>
            <a:endCxn id="21" idx="0"/>
          </p:cNvCxnSpPr>
          <p:nvPr/>
        </p:nvCxnSpPr>
        <p:spPr bwMode="auto">
          <a:xfrm>
            <a:off x="6631525" y="2199588"/>
            <a:ext cx="0" cy="432753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Straight Arrow Connector 40"/>
          <p:cNvCxnSpPr>
            <a:stCxn id="21" idx="4"/>
            <a:endCxn id="29" idx="0"/>
          </p:cNvCxnSpPr>
          <p:nvPr/>
        </p:nvCxnSpPr>
        <p:spPr bwMode="auto">
          <a:xfrm>
            <a:off x="6631525" y="3047121"/>
            <a:ext cx="595296" cy="353228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Straight Arrow Connector 43"/>
          <p:cNvCxnSpPr>
            <a:stCxn id="21" idx="4"/>
            <a:endCxn id="28" idx="0"/>
          </p:cNvCxnSpPr>
          <p:nvPr/>
        </p:nvCxnSpPr>
        <p:spPr bwMode="auto">
          <a:xfrm flipH="1">
            <a:off x="6199413" y="3047121"/>
            <a:ext cx="432112" cy="369785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Straight Arrow Connector 47"/>
          <p:cNvCxnSpPr>
            <a:stCxn id="18" idx="3"/>
            <a:endCxn id="23" idx="0"/>
          </p:cNvCxnSpPr>
          <p:nvPr/>
        </p:nvCxnSpPr>
        <p:spPr bwMode="auto">
          <a:xfrm flipH="1">
            <a:off x="1636890" y="2998256"/>
            <a:ext cx="724312" cy="41981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1" name="Straight Arrow Connector 50"/>
          <p:cNvCxnSpPr>
            <a:stCxn id="18" idx="4"/>
            <a:endCxn id="24" idx="0"/>
          </p:cNvCxnSpPr>
          <p:nvPr/>
        </p:nvCxnSpPr>
        <p:spPr bwMode="auto">
          <a:xfrm flipH="1">
            <a:off x="2227495" y="3058999"/>
            <a:ext cx="323795" cy="350132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Straight Arrow Connector 53"/>
          <p:cNvCxnSpPr>
            <a:stCxn id="18" idx="5"/>
            <a:endCxn id="25" idx="0"/>
          </p:cNvCxnSpPr>
          <p:nvPr/>
        </p:nvCxnSpPr>
        <p:spPr bwMode="auto">
          <a:xfrm>
            <a:off x="2741378" y="2998256"/>
            <a:ext cx="519107" cy="406642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7" name="Straight Arrow Connector 56"/>
          <p:cNvCxnSpPr>
            <a:stCxn id="19" idx="3"/>
            <a:endCxn id="26" idx="0"/>
          </p:cNvCxnSpPr>
          <p:nvPr/>
        </p:nvCxnSpPr>
        <p:spPr bwMode="auto">
          <a:xfrm flipH="1">
            <a:off x="4123581" y="2994253"/>
            <a:ext cx="361345" cy="410645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Straight Arrow Connector 59"/>
          <p:cNvCxnSpPr>
            <a:stCxn id="19" idx="5"/>
            <a:endCxn id="27" idx="0"/>
          </p:cNvCxnSpPr>
          <p:nvPr/>
        </p:nvCxnSpPr>
        <p:spPr bwMode="auto">
          <a:xfrm>
            <a:off x="4865102" y="2994253"/>
            <a:ext cx="346061" cy="40388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09800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Solution: New Lock Modes, Protocol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24800" cy="188277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Allow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xacts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to lock at each level, but with a special protocol using new “intent” locks:</a:t>
            </a:r>
          </a:p>
          <a:p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Before getting S or X lock,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must have proper intent locks on all its ancestors in the granularity hierarchy.</a:t>
            </a:r>
          </a:p>
        </p:txBody>
      </p:sp>
      <p:grpSp>
        <p:nvGrpSpPr>
          <p:cNvPr id="11" name="Group 13"/>
          <p:cNvGrpSpPr>
            <a:grpSpLocks/>
          </p:cNvGrpSpPr>
          <p:nvPr/>
        </p:nvGrpSpPr>
        <p:grpSpPr bwMode="auto">
          <a:xfrm>
            <a:off x="1143000" y="3495675"/>
            <a:ext cx="1420813" cy="2457450"/>
            <a:chOff x="2582" y="2519"/>
            <a:chExt cx="895" cy="1548"/>
          </a:xfrm>
        </p:grpSpPr>
        <p:sp>
          <p:nvSpPr>
            <p:cNvPr id="12" name="Rectangle 6"/>
            <p:cNvSpPr>
              <a:spLocks noChangeArrowheads="1"/>
            </p:cNvSpPr>
            <p:nvPr/>
          </p:nvSpPr>
          <p:spPr bwMode="auto">
            <a:xfrm>
              <a:off x="2633" y="3779"/>
              <a:ext cx="69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Tuples</a:t>
              </a:r>
            </a:p>
          </p:txBody>
        </p:sp>
        <p:sp>
          <p:nvSpPr>
            <p:cNvPr id="13" name="Rectangle 7"/>
            <p:cNvSpPr>
              <a:spLocks noChangeArrowheads="1"/>
            </p:cNvSpPr>
            <p:nvPr/>
          </p:nvSpPr>
          <p:spPr bwMode="auto">
            <a:xfrm>
              <a:off x="2678" y="2951"/>
              <a:ext cx="6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Tables</a:t>
              </a:r>
            </a:p>
          </p:txBody>
        </p:sp>
        <p:sp>
          <p:nvSpPr>
            <p:cNvPr id="14" name="Rectangle 8"/>
            <p:cNvSpPr>
              <a:spLocks noChangeArrowheads="1"/>
            </p:cNvSpPr>
            <p:nvPr/>
          </p:nvSpPr>
          <p:spPr bwMode="auto">
            <a:xfrm>
              <a:off x="2696" y="3311"/>
              <a:ext cx="6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Pages</a:t>
              </a: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>
              <a:off x="2979" y="3183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>
              <a:off x="2985" y="3579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Rectangle 11"/>
            <p:cNvSpPr>
              <a:spLocks noChangeArrowheads="1"/>
            </p:cNvSpPr>
            <p:nvPr/>
          </p:nvSpPr>
          <p:spPr bwMode="auto">
            <a:xfrm>
              <a:off x="2582" y="2519"/>
              <a:ext cx="89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Database</a:t>
              </a:r>
            </a:p>
          </p:txBody>
        </p:sp>
        <p:sp>
          <p:nvSpPr>
            <p:cNvPr id="18" name="Line 12"/>
            <p:cNvSpPr>
              <a:spLocks noChangeShapeType="1"/>
            </p:cNvSpPr>
            <p:nvPr/>
          </p:nvSpPr>
          <p:spPr bwMode="auto">
            <a:xfrm>
              <a:off x="2979" y="2751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3" name="Rounded Rectangle 22"/>
          <p:cNvSpPr/>
          <p:nvPr/>
        </p:nvSpPr>
        <p:spPr bwMode="auto">
          <a:xfrm>
            <a:off x="4191000" y="3914775"/>
            <a:ext cx="3352800" cy="167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anchor="b"/>
          <a:lstStyle/>
          <a:p>
            <a:pPr algn="r">
              <a:defRPr/>
            </a:pPr>
            <a:r>
              <a:rPr lang="en-US" sz="2000" dirty="0">
                <a:solidFill>
                  <a:schemeClr val="tx2"/>
                </a:solidFill>
              </a:rPr>
              <a:t>Database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4267200" y="3990975"/>
            <a:ext cx="2438400" cy="12192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anchor="b"/>
          <a:lstStyle/>
          <a:p>
            <a:pPr algn="r">
              <a:defRPr/>
            </a:pPr>
            <a:r>
              <a:rPr lang="en-US" sz="1800" dirty="0">
                <a:solidFill>
                  <a:schemeClr val="tx2"/>
                </a:solidFill>
              </a:rPr>
              <a:t>Tables</a:t>
            </a:r>
          </a:p>
        </p:txBody>
      </p:sp>
      <p:sp>
        <p:nvSpPr>
          <p:cNvPr id="25" name="Rounded Rectangle 24"/>
          <p:cNvSpPr/>
          <p:nvPr/>
        </p:nvSpPr>
        <p:spPr bwMode="auto">
          <a:xfrm>
            <a:off x="4419600" y="4143375"/>
            <a:ext cx="1524000" cy="7620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anchor="b"/>
          <a:lstStyle/>
          <a:p>
            <a:pPr algn="r">
              <a:defRPr/>
            </a:pPr>
            <a:r>
              <a:rPr lang="en-US" sz="1600" dirty="0">
                <a:solidFill>
                  <a:schemeClr val="tx2"/>
                </a:solidFill>
              </a:rPr>
              <a:t>Pages</a:t>
            </a:r>
          </a:p>
        </p:txBody>
      </p:sp>
      <p:sp>
        <p:nvSpPr>
          <p:cNvPr id="26" name="Rounded Rectangle 16"/>
          <p:cNvSpPr>
            <a:spLocks noChangeArrowheads="1"/>
          </p:cNvSpPr>
          <p:nvPr/>
        </p:nvSpPr>
        <p:spPr bwMode="auto">
          <a:xfrm>
            <a:off x="4419600" y="4181475"/>
            <a:ext cx="990600" cy="419100"/>
          </a:xfrm>
          <a:prstGeom prst="roundRect">
            <a:avLst>
              <a:gd name="adj" fmla="val 16667"/>
            </a:avLst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b"/>
          <a:lstStyle/>
          <a:p>
            <a:pPr algn="r"/>
            <a:r>
              <a:rPr lang="en-US" sz="1600">
                <a:solidFill>
                  <a:schemeClr val="tx2"/>
                </a:solidFill>
              </a:rPr>
              <a:t>Tuples</a:t>
            </a:r>
          </a:p>
        </p:txBody>
      </p:sp>
    </p:spTree>
    <p:extLst>
      <p:ext uri="{BB962C8B-B14F-4D97-AF65-F5344CB8AC3E}">
        <p14:creationId xmlns:p14="http://schemas.microsoft.com/office/powerpoint/2010/main" val="145777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tx2"/>
                </a:solidFill>
              </a:rPr>
              <a:t>New Lock Modes – Intention Lock Modes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3 additional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modes:</a:t>
            </a:r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IS: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Intent to get S lock(s) at finer granularity.</a:t>
            </a:r>
          </a:p>
          <a:p>
            <a:pPr lvl="1"/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IX: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200" i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Intent to get X lock(s) at finer granularity.</a:t>
            </a:r>
          </a:p>
          <a:p>
            <a:pPr lvl="1"/>
            <a:r>
              <a:rPr lang="en-US" sz="22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SIX:</a:t>
            </a:r>
            <a:r>
              <a:rPr lang="en-US" sz="22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</a:t>
            </a:r>
            <a:r>
              <a:rPr lang="en-US" sz="2200" i="1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Like S &amp; IX at the same time. Why useful?</a:t>
            </a: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intention </a:t>
            </a:r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locks allow a higher level node to be locked in S or X mode without having to check all descendent nodes</a:t>
            </a:r>
          </a:p>
        </p:txBody>
      </p:sp>
    </p:spTree>
    <p:extLst>
      <p:ext uri="{BB962C8B-B14F-4D97-AF65-F5344CB8AC3E}">
        <p14:creationId xmlns:p14="http://schemas.microsoft.com/office/powerpoint/2010/main" val="98113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Real-World Locking Granularities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770572"/>
              </p:ext>
            </p:extLst>
          </p:nvPr>
        </p:nvGraphicFramePr>
        <p:xfrm>
          <a:off x="1228146" y="1143000"/>
          <a:ext cx="4368714" cy="5105396"/>
        </p:xfrm>
        <a:graphic>
          <a:graphicData uri="http://schemas.openxmlformats.org/drawingml/2006/table">
            <a:tbl>
              <a:tblPr/>
              <a:tblGrid>
                <a:gridCol w="2184357"/>
                <a:gridCol w="2184357"/>
              </a:tblGrid>
              <a:tr h="296958">
                <a:tc>
                  <a:txBody>
                    <a:bodyPr/>
                    <a:lstStyle/>
                    <a:p>
                      <a:pPr algn="l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Resource</a:t>
                      </a:r>
                    </a:p>
                  </a:txBody>
                  <a:tcPr marL="57107" marR="57107" marT="71384" marB="71384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57107" marR="57107" marT="71384" marB="71384" anchor="ctr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45114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RID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 row identifier used to lock a single row within a heap.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533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KEY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 row lock within an index used to protect key ranges in serializable transactions.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533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PAGE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An 8-kilobyte (KB) page in a database, such as data or index pages.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114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EXTENT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 contiguous group of eight pages, such as data or index pages.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952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HoBT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 heap or B-tree. A lock protecting a B-tree (index) or the heap data pages in a table that does not have a clustered index.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114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TABLE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The entire table, including all data and indexes.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95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FILE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 database file.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95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APPLICATION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An application-specified resource.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95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METADATA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Metadata locks.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95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ALLOCATION_UNIT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An allocation unit.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6958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solidFill>
                            <a:srgbClr val="2A2A2A"/>
                          </a:solidFill>
                          <a:effectLst/>
                        </a:rPr>
                        <a:t>DATABASE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solidFill>
                            <a:srgbClr val="2A2A2A"/>
                          </a:solidFill>
                          <a:effectLst/>
                        </a:rPr>
                        <a:t>The entire database.</a:t>
                      </a:r>
                    </a:p>
                  </a:txBody>
                  <a:tcPr marL="57107" marR="57107" marT="71384" marB="71384">
                    <a:lnL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745637" y="6027003"/>
            <a:ext cx="30401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14405C"/>
                </a:solidFill>
              </a:rPr>
              <a:t>From MS SQL Server </a:t>
            </a:r>
          </a:p>
          <a:p>
            <a:r>
              <a:rPr lang="en-US" sz="1200" dirty="0" smtClean="0">
                <a:solidFill>
                  <a:srgbClr val="14405C"/>
                </a:solidFill>
              </a:rPr>
              <a:t>https</a:t>
            </a:r>
            <a:r>
              <a:rPr lang="en-US" sz="1200" dirty="0">
                <a:solidFill>
                  <a:srgbClr val="14405C"/>
                </a:solidFill>
              </a:rPr>
              <a:t>://</a:t>
            </a:r>
            <a:r>
              <a:rPr lang="en-US" sz="1200" dirty="0" err="1">
                <a:solidFill>
                  <a:srgbClr val="14405C"/>
                </a:solidFill>
              </a:rPr>
              <a:t>technet.microsoft.com</a:t>
            </a:r>
            <a:r>
              <a:rPr lang="en-US" sz="1200" dirty="0">
                <a:solidFill>
                  <a:srgbClr val="14405C"/>
                </a:solidFill>
              </a:rPr>
              <a:t>/</a:t>
            </a:r>
            <a:r>
              <a:rPr lang="en-US" sz="1200" dirty="0" err="1">
                <a:solidFill>
                  <a:srgbClr val="14405C"/>
                </a:solidFill>
              </a:rPr>
              <a:t>en</a:t>
            </a:r>
            <a:r>
              <a:rPr lang="en-US" sz="1200" dirty="0">
                <a:solidFill>
                  <a:srgbClr val="14405C"/>
                </a:solidFill>
              </a:rPr>
              <a:t>-us/library/jj856598(v=sql.110).</a:t>
            </a:r>
            <a:r>
              <a:rPr lang="en-US" sz="1200" dirty="0" err="1">
                <a:solidFill>
                  <a:srgbClr val="14405C"/>
                </a:solidFill>
              </a:rPr>
              <a:t>aspx</a:t>
            </a:r>
            <a:endParaRPr lang="en-US" sz="1200" dirty="0">
              <a:solidFill>
                <a:srgbClr val="1440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Concurrent Execution: Why bother?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5307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Multiple transactions are allowed to run concurrently in the system. Advantages are </a:t>
            </a:r>
          </a:p>
          <a:p>
            <a:pPr lvl="1"/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</a:t>
            </a:r>
            <a:r>
              <a:rPr lang="en-US" sz="18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throughput </a:t>
            </a:r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argument: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Increased processor and disk </a:t>
            </a:r>
            <a:r>
              <a:rPr lang="en-US" sz="18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utilization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leads to more transactions per second (TPS) completed</a:t>
            </a:r>
          </a:p>
          <a:p>
            <a:pPr lvl="2"/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Single core: e.g., one transaction can be using the CPU while another is reading from or writing to the disk</a:t>
            </a:r>
          </a:p>
          <a:p>
            <a:pPr lvl="2"/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Multicore: ideally, scale throughput in the number of processors</a:t>
            </a:r>
          </a:p>
          <a:p>
            <a:pPr lvl="1"/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</a:t>
            </a:r>
            <a:r>
              <a:rPr lang="en-US" sz="1800" b="1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latency </a:t>
            </a:r>
            <a:r>
              <a:rPr lang="en-US" sz="18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argument: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multiple transactions can run at the same time, so (with ample resources) one transaction’s latency need not be dependent on another unrelated transaction</a:t>
            </a:r>
          </a:p>
          <a:p>
            <a:pPr lvl="2"/>
            <a:r>
              <a:rPr lang="en-US" sz="16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or that’s the hope</a:t>
            </a:r>
          </a:p>
          <a:p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Both are important!</a:t>
            </a:r>
            <a:endParaRPr lang="en-US" sz="24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33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97823"/>
            <a:ext cx="8229600" cy="584775"/>
          </a:xfr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Multiple Granularity Locking Protocol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21105" y="1072179"/>
            <a:ext cx="6989228" cy="5216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Each </a:t>
            </a:r>
            <a:r>
              <a:rPr lang="en-US" sz="1800" dirty="0" err="1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 starts from the root of the hierarchy.</a:t>
            </a:r>
          </a:p>
          <a:p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To get S or IS lock on a node, must hold IS or IX on parent node.</a:t>
            </a:r>
          </a:p>
          <a:p>
            <a:pPr lvl="1"/>
            <a:r>
              <a:rPr lang="en-US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What if </a:t>
            </a:r>
            <a:r>
              <a:rPr lang="en-US" dirty="0" err="1">
                <a:solidFill>
                  <a:schemeClr val="tx2"/>
                </a:solidFill>
                <a:ea typeface="Lucida Console" charset="0"/>
                <a:cs typeface="Lucida Console" charset="0"/>
              </a:rPr>
              <a:t>Xact</a:t>
            </a:r>
            <a:r>
              <a:rPr lang="en-US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 holds S on parent? SIX on parent?</a:t>
            </a:r>
          </a:p>
          <a:p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To get X 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or </a:t>
            </a:r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IX or SIX on a node, must hold IX or SIX on parent node.</a:t>
            </a:r>
          </a:p>
          <a:p>
            <a:r>
              <a:rPr lang="en-US" sz="1800" dirty="0">
                <a:solidFill>
                  <a:schemeClr val="tx2"/>
                </a:solidFill>
                <a:ea typeface="Lucida Console" charset="0"/>
                <a:cs typeface="Lucida Console" charset="0"/>
              </a:rPr>
              <a:t>Must release locks in bottom-up order</a:t>
            </a:r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.</a:t>
            </a:r>
          </a:p>
          <a:p>
            <a:endParaRPr lang="en-US" sz="18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r>
              <a:rPr lang="en-US" sz="18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(2-phase and lock compatibility matrix rules enforced as well)</a:t>
            </a:r>
          </a:p>
        </p:txBody>
      </p:sp>
      <p:grpSp>
        <p:nvGrpSpPr>
          <p:cNvPr id="11" name="Group 13"/>
          <p:cNvGrpSpPr>
            <a:grpSpLocks/>
          </p:cNvGrpSpPr>
          <p:nvPr/>
        </p:nvGrpSpPr>
        <p:grpSpPr bwMode="auto">
          <a:xfrm>
            <a:off x="7467664" y="1222993"/>
            <a:ext cx="1420813" cy="2457450"/>
            <a:chOff x="2582" y="2519"/>
            <a:chExt cx="895" cy="1548"/>
          </a:xfrm>
        </p:grpSpPr>
        <p:sp>
          <p:nvSpPr>
            <p:cNvPr id="12" name="Rectangle 6"/>
            <p:cNvSpPr>
              <a:spLocks noChangeArrowheads="1"/>
            </p:cNvSpPr>
            <p:nvPr/>
          </p:nvSpPr>
          <p:spPr bwMode="auto">
            <a:xfrm>
              <a:off x="2633" y="3779"/>
              <a:ext cx="69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Tuples</a:t>
              </a:r>
            </a:p>
          </p:txBody>
        </p:sp>
        <p:sp>
          <p:nvSpPr>
            <p:cNvPr id="13" name="Rectangle 7"/>
            <p:cNvSpPr>
              <a:spLocks noChangeArrowheads="1"/>
            </p:cNvSpPr>
            <p:nvPr/>
          </p:nvSpPr>
          <p:spPr bwMode="auto">
            <a:xfrm>
              <a:off x="2678" y="2951"/>
              <a:ext cx="6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Tables</a:t>
              </a:r>
            </a:p>
          </p:txBody>
        </p:sp>
        <p:sp>
          <p:nvSpPr>
            <p:cNvPr id="14" name="Rectangle 8"/>
            <p:cNvSpPr>
              <a:spLocks noChangeArrowheads="1"/>
            </p:cNvSpPr>
            <p:nvPr/>
          </p:nvSpPr>
          <p:spPr bwMode="auto">
            <a:xfrm>
              <a:off x="2696" y="3311"/>
              <a:ext cx="6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Pages</a:t>
              </a: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>
              <a:off x="2979" y="3183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>
              <a:off x="2985" y="3579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Rectangle 11"/>
            <p:cNvSpPr>
              <a:spLocks noChangeArrowheads="1"/>
            </p:cNvSpPr>
            <p:nvPr/>
          </p:nvSpPr>
          <p:spPr bwMode="auto">
            <a:xfrm>
              <a:off x="2582" y="2519"/>
              <a:ext cx="89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 dirty="0">
                  <a:solidFill>
                    <a:schemeClr val="accent1"/>
                  </a:solidFill>
                </a:rPr>
                <a:t>Database</a:t>
              </a:r>
            </a:p>
          </p:txBody>
        </p:sp>
        <p:sp>
          <p:nvSpPr>
            <p:cNvPr id="18" name="Line 12"/>
            <p:cNvSpPr>
              <a:spLocks noChangeShapeType="1"/>
            </p:cNvSpPr>
            <p:nvPr/>
          </p:nvSpPr>
          <p:spPr bwMode="auto">
            <a:xfrm>
              <a:off x="2979" y="2751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587375" y="5794375"/>
            <a:ext cx="6822958" cy="70852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>
            <a:spAutoFit/>
          </a:bodyPr>
          <a:lstStyle/>
          <a:p>
            <a:r>
              <a:rPr lang="en-US" sz="2000" dirty="0">
                <a:solidFill>
                  <a:srgbClr val="14405C"/>
                </a:solidFill>
              </a:rPr>
              <a:t>Protocol is correct in that it is equivalent to directly setting</a:t>
            </a:r>
          </a:p>
          <a:p>
            <a:r>
              <a:rPr lang="en-US" sz="2000" dirty="0">
                <a:solidFill>
                  <a:srgbClr val="14405C"/>
                </a:solidFill>
              </a:rPr>
              <a:t>locks at the leaf levels of the hierarchy.</a:t>
            </a:r>
          </a:p>
        </p:txBody>
      </p:sp>
    </p:spTree>
    <p:extLst>
      <p:ext uri="{BB962C8B-B14F-4D97-AF65-F5344CB8AC3E}">
        <p14:creationId xmlns:p14="http://schemas.microsoft.com/office/powerpoint/2010/main" val="194036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67045"/>
            <a:ext cx="8229600" cy="646331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Lock Compatibility Matrix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339708"/>
              </p:ext>
            </p:extLst>
          </p:nvPr>
        </p:nvGraphicFramePr>
        <p:xfrm>
          <a:off x="1143000" y="1397000"/>
          <a:ext cx="5012706" cy="33823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5451"/>
                <a:gridCol w="835451"/>
                <a:gridCol w="835451"/>
                <a:gridCol w="835451"/>
                <a:gridCol w="835451"/>
                <a:gridCol w="835451"/>
              </a:tblGrid>
              <a:tr h="5637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 anchorCtr="1"/>
                </a:tc>
              </a:tr>
              <a:tr h="563732"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732">
                <a:tc>
                  <a:txBody>
                    <a:bodyPr/>
                    <a:lstStyle/>
                    <a:p>
                      <a:r>
                        <a:rPr lang="en-US" dirty="0" smtClean="0"/>
                        <a:t>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732"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732">
                <a:tc>
                  <a:txBody>
                    <a:bodyPr/>
                    <a:lstStyle/>
                    <a:p>
                      <a:r>
                        <a:rPr lang="en-US" dirty="0" smtClean="0"/>
                        <a:t>SIX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732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3248715" y="5643667"/>
            <a:ext cx="5813982" cy="1139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IS – Intent to get S lock(s) at finer granularity.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IX – Intent to get X lock(s) at finer granularity.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SIX mode: Like S &amp; IX at the same time.</a:t>
            </a:r>
          </a:p>
        </p:txBody>
      </p: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7467664" y="1222993"/>
            <a:ext cx="1420813" cy="2457450"/>
            <a:chOff x="2582" y="2519"/>
            <a:chExt cx="895" cy="1548"/>
          </a:xfrm>
        </p:grpSpPr>
        <p:sp>
          <p:nvSpPr>
            <p:cNvPr id="15" name="Rectangle 6"/>
            <p:cNvSpPr>
              <a:spLocks noChangeArrowheads="1"/>
            </p:cNvSpPr>
            <p:nvPr/>
          </p:nvSpPr>
          <p:spPr bwMode="auto">
            <a:xfrm>
              <a:off x="2633" y="3779"/>
              <a:ext cx="69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Tuples</a:t>
              </a:r>
            </a:p>
          </p:txBody>
        </p:sp>
        <p:sp>
          <p:nvSpPr>
            <p:cNvPr id="16" name="Rectangle 7"/>
            <p:cNvSpPr>
              <a:spLocks noChangeArrowheads="1"/>
            </p:cNvSpPr>
            <p:nvPr/>
          </p:nvSpPr>
          <p:spPr bwMode="auto">
            <a:xfrm>
              <a:off x="2678" y="2951"/>
              <a:ext cx="6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Tables</a:t>
              </a:r>
            </a:p>
          </p:txBody>
        </p:sp>
        <p:sp>
          <p:nvSpPr>
            <p:cNvPr id="17" name="Rectangle 8"/>
            <p:cNvSpPr>
              <a:spLocks noChangeArrowheads="1"/>
            </p:cNvSpPr>
            <p:nvPr/>
          </p:nvSpPr>
          <p:spPr bwMode="auto">
            <a:xfrm>
              <a:off x="2696" y="3311"/>
              <a:ext cx="6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Pages</a:t>
              </a:r>
            </a:p>
          </p:txBody>
        </p:sp>
        <p:sp>
          <p:nvSpPr>
            <p:cNvPr id="18" name="Line 9"/>
            <p:cNvSpPr>
              <a:spLocks noChangeShapeType="1"/>
            </p:cNvSpPr>
            <p:nvPr/>
          </p:nvSpPr>
          <p:spPr bwMode="auto">
            <a:xfrm>
              <a:off x="2979" y="3183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10"/>
            <p:cNvSpPr>
              <a:spLocks noChangeShapeType="1"/>
            </p:cNvSpPr>
            <p:nvPr/>
          </p:nvSpPr>
          <p:spPr bwMode="auto">
            <a:xfrm>
              <a:off x="2985" y="3579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Rectangle 11"/>
            <p:cNvSpPr>
              <a:spLocks noChangeArrowheads="1"/>
            </p:cNvSpPr>
            <p:nvPr/>
          </p:nvSpPr>
          <p:spPr bwMode="auto">
            <a:xfrm>
              <a:off x="2582" y="2519"/>
              <a:ext cx="89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 dirty="0">
                  <a:solidFill>
                    <a:schemeClr val="accent1"/>
                  </a:solidFill>
                </a:rPr>
                <a:t>Database</a:t>
              </a:r>
            </a:p>
          </p:txBody>
        </p:sp>
        <p:sp>
          <p:nvSpPr>
            <p:cNvPr id="23" name="Line 12"/>
            <p:cNvSpPr>
              <a:spLocks noChangeShapeType="1"/>
            </p:cNvSpPr>
            <p:nvPr/>
          </p:nvSpPr>
          <p:spPr bwMode="auto">
            <a:xfrm>
              <a:off x="2979" y="2751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95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167045"/>
            <a:ext cx="8229600" cy="646331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Lock Compatibility Matrix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520795"/>
              </p:ext>
            </p:extLst>
          </p:nvPr>
        </p:nvGraphicFramePr>
        <p:xfrm>
          <a:off x="1143000" y="1397000"/>
          <a:ext cx="5012706" cy="3379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5451"/>
                <a:gridCol w="835451"/>
                <a:gridCol w="835451"/>
                <a:gridCol w="835451"/>
                <a:gridCol w="835451"/>
                <a:gridCol w="835451"/>
              </a:tblGrid>
              <a:tr h="56330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 anchorCtr="1"/>
                </a:tc>
              </a:tr>
              <a:tr h="563308"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308">
                <a:tc>
                  <a:txBody>
                    <a:bodyPr/>
                    <a:lstStyle/>
                    <a:p>
                      <a:r>
                        <a:rPr lang="en-US" dirty="0" smtClean="0"/>
                        <a:t>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308"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308">
                <a:tc>
                  <a:txBody>
                    <a:bodyPr/>
                    <a:lstStyle/>
                    <a:p>
                      <a:r>
                        <a:rPr lang="en-US" dirty="0" smtClean="0"/>
                        <a:t>SIX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  <a:tr h="563308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2"/>
                          </a:solidFill>
                        </a:rPr>
                        <a:t>false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 anchorCtr="1"/>
                </a:tc>
              </a:tr>
            </a:tbl>
          </a:graphicData>
        </a:graphic>
      </p:graphicFrame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3248715" y="5643667"/>
            <a:ext cx="5813982" cy="1139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IS – Intent to get S lock(s) at finer granularity.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IX – Intent to get X lock(s) at finer granularity.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r>
              <a:rPr lang="en-US" sz="2000" dirty="0">
                <a:solidFill>
                  <a:srgbClr val="14405C"/>
                </a:solidFill>
              </a:rPr>
              <a:t>SIX mode: Like S &amp; IX at the same time.</a:t>
            </a:r>
          </a:p>
        </p:txBody>
      </p: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7467664" y="1222993"/>
            <a:ext cx="1420813" cy="2457450"/>
            <a:chOff x="2582" y="2519"/>
            <a:chExt cx="895" cy="1548"/>
          </a:xfrm>
        </p:grpSpPr>
        <p:sp>
          <p:nvSpPr>
            <p:cNvPr id="14" name="Rectangle 6"/>
            <p:cNvSpPr>
              <a:spLocks noChangeArrowheads="1"/>
            </p:cNvSpPr>
            <p:nvPr/>
          </p:nvSpPr>
          <p:spPr bwMode="auto">
            <a:xfrm>
              <a:off x="2633" y="3779"/>
              <a:ext cx="69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Tuples</a:t>
              </a:r>
            </a:p>
          </p:txBody>
        </p:sp>
        <p:sp>
          <p:nvSpPr>
            <p:cNvPr id="15" name="Rectangle 7"/>
            <p:cNvSpPr>
              <a:spLocks noChangeArrowheads="1"/>
            </p:cNvSpPr>
            <p:nvPr/>
          </p:nvSpPr>
          <p:spPr bwMode="auto">
            <a:xfrm>
              <a:off x="2678" y="2951"/>
              <a:ext cx="6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Tables</a:t>
              </a:r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2696" y="3311"/>
              <a:ext cx="6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>
                  <a:solidFill>
                    <a:schemeClr val="accent1"/>
                  </a:solidFill>
                </a:rPr>
                <a:t>Pages</a:t>
              </a:r>
            </a:p>
          </p:txBody>
        </p:sp>
        <p:sp>
          <p:nvSpPr>
            <p:cNvPr id="17" name="Line 9"/>
            <p:cNvSpPr>
              <a:spLocks noChangeShapeType="1"/>
            </p:cNvSpPr>
            <p:nvPr/>
          </p:nvSpPr>
          <p:spPr bwMode="auto">
            <a:xfrm>
              <a:off x="2979" y="3183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2985" y="3579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2582" y="2519"/>
              <a:ext cx="89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2400" dirty="0">
                  <a:solidFill>
                    <a:schemeClr val="accent1"/>
                  </a:solidFill>
                </a:rPr>
                <a:t>Database</a:t>
              </a:r>
            </a:p>
          </p:txBody>
        </p:sp>
        <p:sp>
          <p:nvSpPr>
            <p:cNvPr id="21" name="Line 12"/>
            <p:cNvSpPr>
              <a:spLocks noChangeShapeType="1"/>
            </p:cNvSpPr>
            <p:nvPr/>
          </p:nvSpPr>
          <p:spPr bwMode="auto">
            <a:xfrm>
              <a:off x="2979" y="2751"/>
              <a:ext cx="0" cy="24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95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>
                <a:solidFill>
                  <a:schemeClr val="accent2"/>
                </a:solidFill>
              </a:rPr>
              <a:t>Real-World </a:t>
            </a:r>
            <a:r>
              <a:rPr lang="en-US" sz="3200" dirty="0" smtClean="0">
                <a:solidFill>
                  <a:schemeClr val="accent2"/>
                </a:solidFill>
              </a:rPr>
              <a:t>Lock Compatibility Matrix</a:t>
            </a:r>
            <a:endParaRPr lang="en-US" sz="3200" dirty="0">
              <a:solidFill>
                <a:schemeClr val="accent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877" y="1524000"/>
            <a:ext cx="6338245" cy="50628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45637" y="6027003"/>
            <a:ext cx="30401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14405C"/>
                </a:solidFill>
              </a:rPr>
              <a:t>From MS SQL Server </a:t>
            </a:r>
          </a:p>
          <a:p>
            <a:r>
              <a:rPr lang="en-US" sz="1200" dirty="0" smtClean="0">
                <a:solidFill>
                  <a:srgbClr val="14405C"/>
                </a:solidFill>
              </a:rPr>
              <a:t>https</a:t>
            </a:r>
            <a:r>
              <a:rPr lang="en-US" sz="1200" dirty="0">
                <a:solidFill>
                  <a:srgbClr val="14405C"/>
                </a:solidFill>
              </a:rPr>
              <a:t>://</a:t>
            </a:r>
            <a:r>
              <a:rPr lang="en-US" sz="1200" dirty="0" err="1">
                <a:solidFill>
                  <a:srgbClr val="14405C"/>
                </a:solidFill>
              </a:rPr>
              <a:t>technet.microsoft.com</a:t>
            </a:r>
            <a:r>
              <a:rPr lang="en-US" sz="1200" dirty="0">
                <a:solidFill>
                  <a:srgbClr val="14405C"/>
                </a:solidFill>
              </a:rPr>
              <a:t>/</a:t>
            </a:r>
            <a:r>
              <a:rPr lang="en-US" sz="1200" dirty="0" err="1">
                <a:solidFill>
                  <a:srgbClr val="14405C"/>
                </a:solidFill>
              </a:rPr>
              <a:t>en</a:t>
            </a:r>
            <a:r>
              <a:rPr lang="en-US" sz="1200" dirty="0">
                <a:solidFill>
                  <a:srgbClr val="14405C"/>
                </a:solidFill>
              </a:rPr>
              <a:t>-us/library/jj856598(v=sql.110).</a:t>
            </a:r>
            <a:r>
              <a:rPr lang="en-US" sz="1200" dirty="0" err="1">
                <a:solidFill>
                  <a:srgbClr val="14405C"/>
                </a:solidFill>
              </a:rPr>
              <a:t>aspx</a:t>
            </a:r>
            <a:endParaRPr lang="en-US" sz="1200" dirty="0">
              <a:solidFill>
                <a:srgbClr val="1440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4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Just so you are aware: Indexes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2PL on B+ tree pages is a rotten idea.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Why?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Instead, do short locks (latches) in a clever way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Idea: Upper levels of B+ tree just need to direct traffic correctly. Don’t need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endParaRPr lang="en-US" sz="22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Different tricks to exploit this</a:t>
            </a: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</a:t>
            </a:r>
            <a:r>
              <a:rPr lang="en-US" sz="20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B-link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tree is 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elegant</a:t>
            </a:r>
            <a:endParaRPr lang="en-US" sz="2000" dirty="0" smtClean="0">
              <a:solidFill>
                <a:schemeClr val="tx2"/>
              </a:solidFill>
              <a:ea typeface="Lucida Console" charset="0"/>
              <a:cs typeface="Lucida Console" charset="0"/>
            </a:endParaRPr>
          </a:p>
          <a:p>
            <a:pPr lvl="2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</a:t>
            </a:r>
            <a:r>
              <a:rPr lang="en-US" sz="2000" i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Bw</a:t>
            </a:r>
            <a:r>
              <a:rPr lang="en-US" sz="2000" i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-tree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is a recent variant for main memory DBs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Note: this is pretty complicated!</a:t>
            </a:r>
          </a:p>
        </p:txBody>
      </p:sp>
    </p:spTree>
    <p:extLst>
      <p:ext uri="{BB962C8B-B14F-4D97-AF65-F5344CB8AC3E}">
        <p14:creationId xmlns:p14="http://schemas.microsoft.com/office/powerpoint/2010/main" val="197255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Just so you are aware: Phantoms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49879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Suppose you query for sailors with rating between 10 and 20, using a B+ tree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Tuple level locks in the Heap File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 insert “Dread Pirate Roberts”, with rating 12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You do your query again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Yikes! A phantom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Problem: </a:t>
            </a:r>
            <a:r>
              <a:rPr lang="en-US" sz="22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assumed a static DB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What we want: lock the logical range 10-20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Imagine that lock table!</a:t>
            </a:r>
          </a:p>
          <a:p>
            <a:r>
              <a:rPr lang="en-US" sz="24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What is done: set locks in indexes cleverly</a:t>
            </a:r>
          </a:p>
          <a:p>
            <a:pPr lvl="1"/>
            <a:r>
              <a:rPr lang="en-US" sz="22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So-called “next key locking”</a:t>
            </a:r>
          </a:p>
        </p:txBody>
      </p:sp>
    </p:spTree>
    <p:extLst>
      <p:ext uri="{BB962C8B-B14F-4D97-AF65-F5344CB8AC3E}">
        <p14:creationId xmlns:p14="http://schemas.microsoft.com/office/powerpoint/2010/main" val="29669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Summary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457200" y="1336672"/>
            <a:ext cx="7939770" cy="5216528"/>
          </a:xfrm>
          <a:prstGeom prst="rect">
            <a:avLst/>
          </a:prstGeom>
          <a:effectLst>
            <a:glow rad="63500">
              <a:srgbClr val="FFFF00">
                <a:alpha val="40000"/>
              </a:srgbClr>
            </a:glow>
          </a:effectLst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Correctness criterion for isolation is “</a:t>
            </a:r>
            <a:r>
              <a:rPr lang="en-US" sz="2000" b="1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”.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 practice, we use “conflict </a:t>
            </a:r>
            <a:r>
              <a:rPr lang="en-US" sz="2000" dirty="0" err="1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serializability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” which is somewhat more restrictive but easy to enforce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Two Phase Locking and Strict 2PL: Locks implement the notions of conflict directly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The lock manager keeps track of the locks issued.</a:t>
            </a:r>
          </a:p>
          <a:p>
            <a:pPr lvl="1"/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Deadlocks</a:t>
            </a:r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 may arise; can either be prevented or detected.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Multi-Granularity Locking: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Allows flexible tradeoff between lock “scope” in DB, and locking overhead in RAM and CPU.</a:t>
            </a:r>
          </a:p>
          <a:p>
            <a:r>
              <a:rPr lang="en-US" sz="2000" b="1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More to the story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Optimistic/Multi-version/Timestamp CC</a:t>
            </a:r>
          </a:p>
          <a:p>
            <a:pPr lvl="1"/>
            <a:r>
              <a:rPr lang="en-US" sz="2000" dirty="0" smtClean="0">
                <a:solidFill>
                  <a:schemeClr val="tx2"/>
                </a:solidFill>
                <a:ea typeface="Lucida Console" charset="0"/>
                <a:cs typeface="Lucida Console" charset="0"/>
              </a:rPr>
              <a:t>Index “latching”, phantoms</a:t>
            </a:r>
          </a:p>
        </p:txBody>
      </p:sp>
    </p:spTree>
    <p:extLst>
      <p:ext uri="{BB962C8B-B14F-4D97-AF65-F5344CB8AC3E}">
        <p14:creationId xmlns:p14="http://schemas.microsoft.com/office/powerpoint/2010/main" val="193169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23220"/>
          </a:xfr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Motivating 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336672"/>
            <a:ext cx="8229600" cy="338554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" y="1798413"/>
            <a:ext cx="3657600" cy="3139321"/>
          </a:xfrm>
          <a:prstGeom prst="rect">
            <a:avLst/>
          </a:prstGeom>
          <a:solidFill>
            <a:schemeClr val="accent4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2"/>
                </a:solidFill>
              </a:rPr>
              <a:t>UPDATE Budget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SET money = money – 500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WHERE </a:t>
            </a:r>
            <a:r>
              <a:rPr lang="en-US" sz="1800" dirty="0" err="1" smtClean="0">
                <a:solidFill>
                  <a:schemeClr val="tx2"/>
                </a:solidFill>
              </a:rPr>
              <a:t>pid</a:t>
            </a:r>
            <a:r>
              <a:rPr lang="en-US" sz="1800" dirty="0" smtClean="0">
                <a:solidFill>
                  <a:schemeClr val="tx2"/>
                </a:solidFill>
              </a:rPr>
              <a:t> = 1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 smtClean="0">
                <a:solidFill>
                  <a:schemeClr val="tx2"/>
                </a:solidFill>
              </a:rPr>
              <a:t>UPDATE Budget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SET money = money + 200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WHERE </a:t>
            </a:r>
            <a:r>
              <a:rPr lang="en-US" sz="1800" dirty="0" err="1" smtClean="0">
                <a:solidFill>
                  <a:schemeClr val="tx2"/>
                </a:solidFill>
              </a:rPr>
              <a:t>pid</a:t>
            </a:r>
            <a:r>
              <a:rPr lang="en-US" sz="1800" dirty="0" smtClean="0">
                <a:solidFill>
                  <a:schemeClr val="tx2"/>
                </a:solidFill>
              </a:rPr>
              <a:t> = 2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 smtClean="0">
                <a:solidFill>
                  <a:schemeClr val="tx2"/>
                </a:solidFill>
              </a:rPr>
              <a:t>UPDATE Budget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SET money = money + 300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WHERE </a:t>
            </a:r>
            <a:r>
              <a:rPr lang="en-US" sz="1800" dirty="0" err="1" smtClean="0">
                <a:solidFill>
                  <a:schemeClr val="tx2"/>
                </a:solidFill>
              </a:rPr>
              <a:t>pid</a:t>
            </a:r>
            <a:r>
              <a:rPr lang="en-US" sz="1800" dirty="0" smtClean="0">
                <a:solidFill>
                  <a:schemeClr val="tx2"/>
                </a:solidFill>
              </a:rPr>
              <a:t> = 3</a:t>
            </a: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86300" y="1754822"/>
            <a:ext cx="3657600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2"/>
                </a:solidFill>
              </a:rPr>
              <a:t>SELECT sum(money)</a:t>
            </a:r>
          </a:p>
          <a:p>
            <a:r>
              <a:rPr lang="en-US" sz="1800" dirty="0" smtClean="0">
                <a:solidFill>
                  <a:schemeClr val="tx2"/>
                </a:solidFill>
              </a:rPr>
              <a:t>FROM Budget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343400" y="2678152"/>
            <a:ext cx="3581400" cy="2655848"/>
            <a:chOff x="4343400" y="2678152"/>
            <a:chExt cx="3581400" cy="2655848"/>
          </a:xfrm>
        </p:grpSpPr>
        <p:sp>
          <p:nvSpPr>
            <p:cNvPr id="3" name="Rounded Rectangle 2"/>
            <p:cNvSpPr/>
            <p:nvPr/>
          </p:nvSpPr>
          <p:spPr>
            <a:xfrm>
              <a:off x="5105400" y="4267200"/>
              <a:ext cx="2819400" cy="1066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/>
                <a:t>Would like to treat each group of instructions as an </a:t>
              </a:r>
              <a:r>
                <a:rPr lang="en-US" sz="1800" b="1" dirty="0" smtClean="0"/>
                <a:t>atomic</a:t>
              </a:r>
              <a:r>
                <a:rPr lang="en-US" sz="1800" dirty="0" smtClean="0"/>
                <a:t> </a:t>
              </a:r>
              <a:r>
                <a:rPr lang="en-US" sz="1800" b="1" dirty="0" smtClean="0"/>
                <a:t>unit</a:t>
              </a:r>
              <a:r>
                <a:rPr lang="en-US" sz="1800" dirty="0" smtClean="0"/>
                <a:t>!</a:t>
              </a:r>
              <a:endParaRPr lang="en-US" sz="1800" b="1" dirty="0"/>
            </a:p>
          </p:txBody>
        </p:sp>
        <p:cxnSp>
          <p:nvCxnSpPr>
            <p:cNvPr id="7" name="Elbow Connector 6"/>
            <p:cNvCxnSpPr>
              <a:stCxn id="2" idx="3"/>
              <a:endCxn id="3" idx="1"/>
            </p:cNvCxnSpPr>
            <p:nvPr/>
          </p:nvCxnSpPr>
          <p:spPr>
            <a:xfrm>
              <a:off x="4343400" y="3368074"/>
              <a:ext cx="762000" cy="1432526"/>
            </a:xfrm>
            <a:prstGeom prst="bentConnector3">
              <a:avLst>
                <a:gd name="adj1" fmla="val 50000"/>
              </a:avLst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11" idx="2"/>
              <a:endCxn id="3" idx="0"/>
            </p:cNvCxnSpPr>
            <p:nvPr/>
          </p:nvCxnSpPr>
          <p:spPr>
            <a:xfrm>
              <a:off x="6515100" y="2678152"/>
              <a:ext cx="0" cy="1589048"/>
            </a:xfrm>
            <a:prstGeom prst="line">
              <a:avLst/>
            </a:prstGeom>
            <a:ln w="476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7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theme/theme1.xml><?xml version="1.0" encoding="utf-8"?>
<a:theme xmlns:a="http://schemas.openxmlformats.org/drawingml/2006/main" name="lecture1.key">
  <a:themeElements>
    <a:clrScheme name="Custom 7">
      <a:dk1>
        <a:srgbClr val="002789"/>
      </a:dk1>
      <a:lt1>
        <a:srgbClr val="FFFFFF"/>
      </a:lt1>
      <a:dk2>
        <a:srgbClr val="14405C"/>
      </a:dk2>
      <a:lt2>
        <a:srgbClr val="F2F2F2"/>
      </a:lt2>
      <a:accent1>
        <a:srgbClr val="2980B9"/>
      </a:accent1>
      <a:accent2>
        <a:srgbClr val="043D89"/>
      </a:accent2>
      <a:accent3>
        <a:srgbClr val="2A80B7"/>
      </a:accent3>
      <a:accent4>
        <a:srgbClr val="642700"/>
      </a:accent4>
      <a:accent5>
        <a:srgbClr val="ABD2EB"/>
      </a:accent5>
      <a:accent6>
        <a:srgbClr val="0070C0"/>
      </a:accent6>
      <a:hlink>
        <a:srgbClr val="0000FF"/>
      </a:hlink>
      <a:folHlink>
        <a:srgbClr val="800080"/>
      </a:folHlink>
    </a:clrScheme>
    <a:fontScheme name="lecture1.key">
      <a:majorFont>
        <a:latin typeface="Helvetica Neue"/>
        <a:ea typeface="Osaka"/>
        <a:cs typeface=""/>
      </a:majorFont>
      <a:minorFont>
        <a:latin typeface="Helvetica Neue"/>
        <a:ea typeface="Osak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FF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kumimoji="0" lang="en-US" sz="1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FF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kumimoji="0" lang="en-US" sz="1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Neue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dirty="0">
            <a:solidFill>
              <a:schemeClr val="tx2"/>
            </a:solidFill>
            <a:latin typeface="Helvetica Neue" charset="0"/>
            <a:ea typeface="Helvetica Neue" charset="0"/>
            <a:cs typeface="Helvetica Neue" charset="0"/>
          </a:defRPr>
        </a:defPPr>
      </a:lstStyle>
    </a:txDef>
  </a:objectDefaults>
  <a:extraClrSchemeLst>
    <a:extraClrScheme>
      <a:clrScheme name="lecture1.ke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1.ke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1.ke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1.ke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1.ke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1.ke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1.ke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Helvetica Neue"/>
        <a:font script="Hebr" typeface="Helvetica Neue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 Neue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Helvetica Neue"/>
        <a:font script="Hebr" typeface="Helvetica Neue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 Neue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1490448141</TotalTime>
  <Pages>12</Pages>
  <Words>4879</Words>
  <Application>Microsoft Macintosh PowerPoint</Application>
  <PresentationFormat>Letter Paper (8.5x11 in)</PresentationFormat>
  <Paragraphs>1225</Paragraphs>
  <Slides>86</Slides>
  <Notes>73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9" baseType="lpstr">
      <vt:lpstr>Arial Black</vt:lpstr>
      <vt:lpstr>Book Antiqua</vt:lpstr>
      <vt:lpstr>Helvetica Neue</vt:lpstr>
      <vt:lpstr>Helvetica Neue Light</vt:lpstr>
      <vt:lpstr>Lucida Console</vt:lpstr>
      <vt:lpstr>ＭＳ Ｐゴシック</vt:lpstr>
      <vt:lpstr>Osaka</vt:lpstr>
      <vt:lpstr>Symbol</vt:lpstr>
      <vt:lpstr>Tahoma</vt:lpstr>
      <vt:lpstr>Times New Roman</vt:lpstr>
      <vt:lpstr>Wingdings</vt:lpstr>
      <vt:lpstr>Arial</vt:lpstr>
      <vt:lpstr>lecture1.key</vt:lpstr>
      <vt:lpstr>Transactions &amp; Concurrency Control</vt:lpstr>
      <vt:lpstr>Architecture of a DBMS</vt:lpstr>
      <vt:lpstr>Architecture of a DBMS</vt:lpstr>
      <vt:lpstr>PowerPoint Presentation</vt:lpstr>
      <vt:lpstr>Applications on DBMS</vt:lpstr>
      <vt:lpstr>Applications Want Something from the DBMS</vt:lpstr>
      <vt:lpstr>Concurrency Control &amp; Recovery</vt:lpstr>
      <vt:lpstr>Concurrent Execution: Why bother?</vt:lpstr>
      <vt:lpstr>Motivating Example</vt:lpstr>
      <vt:lpstr>Different Types of Problems</vt:lpstr>
      <vt:lpstr>Different Types of Problems</vt:lpstr>
      <vt:lpstr>Different Types of Problems</vt:lpstr>
      <vt:lpstr>Transactions</vt:lpstr>
      <vt:lpstr>Transactions</vt:lpstr>
      <vt:lpstr>What is a Transaction?</vt:lpstr>
      <vt:lpstr>Our Transaction Model</vt:lpstr>
      <vt:lpstr>Transaction Example</vt:lpstr>
      <vt:lpstr>Desirable Properties of a Transaction (continued)</vt:lpstr>
      <vt:lpstr>ACID Guarantee</vt:lpstr>
      <vt:lpstr>Atomicity and Durability</vt:lpstr>
      <vt:lpstr>Atomicity and Durability, cont.</vt:lpstr>
      <vt:lpstr>Transaction Consistency</vt:lpstr>
      <vt:lpstr>Isolation (Concurrency)</vt:lpstr>
      <vt:lpstr>Quick Check</vt:lpstr>
      <vt:lpstr>Summary</vt:lpstr>
      <vt:lpstr>Concurrency Control</vt:lpstr>
      <vt:lpstr>Concurrency: Providing Isolation</vt:lpstr>
      <vt:lpstr>Serializable Schedules</vt:lpstr>
      <vt:lpstr>Schedule 1</vt:lpstr>
      <vt:lpstr>Schedule 2</vt:lpstr>
      <vt:lpstr>Schedule 3</vt:lpstr>
      <vt:lpstr>Conflicting Operations</vt:lpstr>
      <vt:lpstr>Conflict Serializable Schedules</vt:lpstr>
      <vt:lpstr>Conflict Serializability - Intuition</vt:lpstr>
      <vt:lpstr>Conflict Serializability - Intuition</vt:lpstr>
      <vt:lpstr>Conflict Serializability - Intuition</vt:lpstr>
      <vt:lpstr>Conflict Serializability - Intuition</vt:lpstr>
      <vt:lpstr>Conflict Serializability - Intuition</vt:lpstr>
      <vt:lpstr>Conflict Serializability - Intuition</vt:lpstr>
      <vt:lpstr>Conflict Serializability (Continued)</vt:lpstr>
      <vt:lpstr>Dependency Graph</vt:lpstr>
      <vt:lpstr>Example</vt:lpstr>
      <vt:lpstr>Example</vt:lpstr>
      <vt:lpstr>Example</vt:lpstr>
      <vt:lpstr>Example</vt:lpstr>
      <vt:lpstr>Quick Check</vt:lpstr>
      <vt:lpstr>An Aside: View Serializability</vt:lpstr>
      <vt:lpstr>Notes on Serializability Definitions</vt:lpstr>
      <vt:lpstr>Locking</vt:lpstr>
      <vt:lpstr>Two Phase Locking (2PL)</vt:lpstr>
      <vt:lpstr>Two Phase Locking (2PL)</vt:lpstr>
      <vt:lpstr>Two Phase Locking (2PL)</vt:lpstr>
      <vt:lpstr>Why 2PL guarantees conflict serializability</vt:lpstr>
      <vt:lpstr>Strict Two Phase Locking (2PL)</vt:lpstr>
      <vt:lpstr>Strict Two Phase Locking (2PL)</vt:lpstr>
      <vt:lpstr>Quick Check</vt:lpstr>
      <vt:lpstr>Next ...</vt:lpstr>
      <vt:lpstr>Non-2PL, A = 1000, B = 2000, Output = ?</vt:lpstr>
      <vt:lpstr>2PL, A = 1000, B = 2000, Output = ?</vt:lpstr>
      <vt:lpstr>Strict 2PL, A = 1000, B = 2000, Output = ?</vt:lpstr>
      <vt:lpstr>Which schedules does Strict 2PL allow?</vt:lpstr>
      <vt:lpstr>Architecture</vt:lpstr>
      <vt:lpstr>Lock Management</vt:lpstr>
      <vt:lpstr>Lock Management (continued)</vt:lpstr>
      <vt:lpstr>Example (Work out the lock table!)</vt:lpstr>
      <vt:lpstr>Deadlocks</vt:lpstr>
      <vt:lpstr>Deadlocks</vt:lpstr>
      <vt:lpstr>Deadlock Prevention</vt:lpstr>
      <vt:lpstr>Deadlock Avoidance</vt:lpstr>
      <vt:lpstr>Deadlock Detection</vt:lpstr>
      <vt:lpstr>Deadlock Detection (Continued)</vt:lpstr>
      <vt:lpstr>Deadlock!</vt:lpstr>
      <vt:lpstr>Locking Granularity</vt:lpstr>
      <vt:lpstr>Locking Granularity</vt:lpstr>
      <vt:lpstr>Multiple Locking Granularity</vt:lpstr>
      <vt:lpstr>Example of Granularity Hierarchy (SQL)</vt:lpstr>
      <vt:lpstr>Solution: New Lock Modes, Protocol</vt:lpstr>
      <vt:lpstr>New Lock Modes – Intention Lock Modes</vt:lpstr>
      <vt:lpstr>Real-World Locking Granularities</vt:lpstr>
      <vt:lpstr>Multiple Granularity Locking Protocol</vt:lpstr>
      <vt:lpstr>Lock Compatibility Matrix</vt:lpstr>
      <vt:lpstr>Lock Compatibility Matrix</vt:lpstr>
      <vt:lpstr>Real-World Lock Compatibility Matrix</vt:lpstr>
      <vt:lpstr>Just so you are aware: Indexes</vt:lpstr>
      <vt:lpstr>Just so you are aware: Phantoms</vt:lpstr>
      <vt:lpstr>Summary</vt:lpstr>
    </vt:vector>
  </TitlesOfParts>
  <Manager/>
  <Company/>
  <LinksUpToDate>false</LinksUpToDate>
  <SharedDoc>false</SharedDoc>
  <HyperlinkBase/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Relational Calculus</dc:title>
  <dc:subject>Database Management Systems</dc:subject>
  <dc:creator/>
  <cp:keywords/>
  <dc:description/>
  <cp:lastModifiedBy>Joseph Hellerstein</cp:lastModifiedBy>
  <cp:revision>677</cp:revision>
  <cp:lastPrinted>2017-10-22T22:01:26Z</cp:lastPrinted>
  <dcterms:created xsi:type="dcterms:W3CDTF">2010-03-16T04:14:43Z</dcterms:created>
  <dcterms:modified xsi:type="dcterms:W3CDTF">2017-10-31T15:25:04Z</dcterms:modified>
  <cp:category/>
</cp:coreProperties>
</file>